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9" r:id="rId3"/>
    <p:sldId id="268" r:id="rId4"/>
    <p:sldId id="269" r:id="rId5"/>
    <p:sldId id="1025" r:id="rId6"/>
    <p:sldId id="1103" r:id="rId7"/>
    <p:sldId id="1104" r:id="rId8"/>
    <p:sldId id="1135" r:id="rId9"/>
    <p:sldId id="1136" r:id="rId10"/>
    <p:sldId id="1085" r:id="rId11"/>
    <p:sldId id="1086" r:id="rId12"/>
    <p:sldId id="1087" r:id="rId13"/>
    <p:sldId id="1105" r:id="rId14"/>
    <p:sldId id="1107" r:id="rId15"/>
    <p:sldId id="1049" r:id="rId16"/>
    <p:sldId id="1051" r:id="rId17"/>
    <p:sldId id="1053" r:id="rId18"/>
    <p:sldId id="1058" r:id="rId19"/>
    <p:sldId id="1055" r:id="rId20"/>
    <p:sldId id="1070" r:id="rId21"/>
    <p:sldId id="1071" r:id="rId22"/>
    <p:sldId id="1062" r:id="rId23"/>
    <p:sldId id="1063" r:id="rId24"/>
    <p:sldId id="1064" r:id="rId25"/>
    <p:sldId id="1078" r:id="rId26"/>
    <p:sldId id="1073" r:id="rId27"/>
    <p:sldId id="1074" r:id="rId28"/>
    <p:sldId id="1075" r:id="rId29"/>
    <p:sldId id="1076" r:id="rId30"/>
    <p:sldId id="1077" r:id="rId31"/>
    <p:sldId id="1065" r:id="rId32"/>
    <p:sldId id="1069" r:id="rId33"/>
    <p:sldId id="1108" r:id="rId34"/>
    <p:sldId id="1072" r:id="rId35"/>
    <p:sldId id="1054" r:id="rId36"/>
    <p:sldId id="1083" r:id="rId37"/>
    <p:sldId id="1109" r:id="rId38"/>
    <p:sldId id="1110" r:id="rId39"/>
    <p:sldId id="1111" r:id="rId40"/>
    <p:sldId id="1112" r:id="rId41"/>
    <p:sldId id="333" r:id="rId42"/>
    <p:sldId id="1113" r:id="rId43"/>
    <p:sldId id="1115" r:id="rId44"/>
    <p:sldId id="1102" r:id="rId45"/>
    <p:sldId id="1116" r:id="rId46"/>
    <p:sldId id="1117" r:id="rId47"/>
    <p:sldId id="1118" r:id="rId48"/>
    <p:sldId id="1119" r:id="rId49"/>
    <p:sldId id="1120" r:id="rId50"/>
    <p:sldId id="1121" r:id="rId51"/>
    <p:sldId id="1122" r:id="rId52"/>
    <p:sldId id="1123" r:id="rId53"/>
    <p:sldId id="1124" r:id="rId54"/>
    <p:sldId id="1125" r:id="rId55"/>
    <p:sldId id="1126" r:id="rId56"/>
    <p:sldId id="1127" r:id="rId57"/>
    <p:sldId id="1128" r:id="rId58"/>
    <p:sldId id="1094" r:id="rId59"/>
    <p:sldId id="1095" r:id="rId60"/>
    <p:sldId id="1129" r:id="rId61"/>
    <p:sldId id="1130" r:id="rId62"/>
    <p:sldId id="1099" r:id="rId63"/>
    <p:sldId id="1131" r:id="rId64"/>
    <p:sldId id="1132" r:id="rId65"/>
    <p:sldId id="1133" r:id="rId66"/>
    <p:sldId id="1134" r:id="rId67"/>
    <p:sldId id="1137" r:id="rId68"/>
    <p:sldId id="1140" r:id="rId69"/>
    <p:sldId id="1139" r:id="rId70"/>
    <p:sldId id="1141" r:id="rId71"/>
    <p:sldId id="1138" r:id="rId72"/>
    <p:sldId id="261" r:id="rId73"/>
    <p:sldId id="114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6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087D7-EF95-154D-825B-E48655CE976A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1E2C6-4E49-8F44-8E3B-F5178C885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1E2C6-4E49-8F44-8E3B-F5178C8856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0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even the time when they died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CDC5-E9FF-3D40-95AD-B1BB55908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0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1E2C6-4E49-8F44-8E3B-F5178C8856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4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1E2C6-4E49-8F44-8E3B-F5178C8856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870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0A50-4423-6040-9AE0-885D13F9C55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2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973E-1724-E7A7-7CD0-10DEDC2D9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145A8-022C-AE48-8F09-7BA6293FA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1A0CD-2BD6-4A18-7A6E-CC72AEA7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24949-916E-7762-6E93-462B2E42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FF70-6C65-815A-EA1F-00988437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184D-C27A-C0F1-0BDC-9D19B682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D0F54-2FBE-1107-761E-270A1592F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485F2-7FDB-E3DF-D19B-9B78D6C7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5822-581A-9B23-28BB-97A3E635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A59B0-54B2-6FB7-074E-18D37E1B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0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06581-B58B-D3D4-00EE-3F6B1809F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B47F4-5A77-2F42-BD7D-C86D47659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C9E08-A5EC-637A-645A-98E0E979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A809-4357-F1F6-4AF0-D8027CE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32E1E-F428-328D-71DC-DFF378F0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99A6-275E-BAF5-498B-53CF4EC2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6C56A-266C-D1C9-7A0D-E79A4EB25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F874E-CC9A-2C77-A4A0-6A3E02DE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31A6F-B6C8-C2EC-DAA6-E9E81872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20581-CE2F-8417-A0E4-95A36F2E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4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21F0-AB55-BB19-A5AB-182D9B7B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71EA5-7BBA-A401-C11A-DC4DEFBF0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C86BE-58D7-E977-9BF3-85AD5DC0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1E956-E21B-A992-CE27-0AC7D17E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32AB7-9FAF-56B0-3A34-6FC1E615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2BFF-2A96-69FC-830E-37E3400C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5135-AD2B-F3BF-8CF1-F8DAC60F9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E004D-A30B-836C-0BE6-70D7CBFD8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4A4D2-C3DE-DAA1-518B-53B67511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621F4-200C-6EC3-43C4-C9790C7F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15C41-9CE6-C646-238C-2953CCAB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1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CEE4-F215-0114-416B-90EA5A54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EE2E9-2D51-85B3-8C26-06DB2C1C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E6844-08A9-FC67-6BF6-2EB590EB8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8F7CE-5348-AD88-3801-8BBB19594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BE85F-04E9-2CC1-0973-826876290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5BE1A-CF2C-0D9E-A4D6-AD7CE1D1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D296F6-5623-7D77-3FE7-B15A0C34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41E3D-9371-1FA5-6F62-03A46DA1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3B2D-CA31-0EBE-0EDE-EBAE78B8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7E40D-5A4C-B652-067D-D65A0FA2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1CE89-F4F7-2D9E-F0C9-EAE4C1BE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90018-CECA-D52B-3457-F4917CCE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0DA843-5073-4E51-1300-926A4AF1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34C64-16E1-882F-56D9-ED872D4E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9A19E-4A17-4801-AAFD-E89C5BE3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08E5-5A7A-07B5-0D50-5EE67B4A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CD9E1-E6A7-19EF-C675-FE3AB1106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95743-C2C2-1F01-9082-EBA3C5D7D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1A8F4-5495-E7C9-C463-704220D0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A5443-9ACD-DB53-3894-0A72C86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B96E-A110-15D9-BB51-37C48E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0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C561-A935-4D21-9AF9-3DFC2E39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D3DE1A-5B39-BA08-0412-833301D65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47B30-DE32-AEDC-3CF8-B2546A0C2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A9176-097F-4C93-581C-3B852881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1BFB-015F-193B-D25A-AC895748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E2C55-C920-3332-BD40-F5B10E7A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7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717AD-956C-E0AC-3AE4-3C82C275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06D1-EFEB-E7E0-241E-E2B639EBD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DC1C-3ED0-3429-4597-D48CE4392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8FB48A-BFC4-2846-8228-6201ABA4D0C5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BD66-E6A2-EFD9-16CA-304BC3417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5BA88-D963-5E86-E35E-CE0D97CD2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A6086-4BE6-164C-B38C-585DCD8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1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4.emf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1.emf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0.png"/><Relationship Id="rId5" Type="http://schemas.openxmlformats.org/officeDocument/2006/relationships/image" Target="../media/image280.png"/><Relationship Id="rId4" Type="http://schemas.openxmlformats.org/officeDocument/2006/relationships/image" Target="../media/image4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0.png"/><Relationship Id="rId5" Type="http://schemas.openxmlformats.org/officeDocument/2006/relationships/image" Target="../media/image280.png"/><Relationship Id="rId4" Type="http://schemas.openxmlformats.org/officeDocument/2006/relationships/image" Target="../media/image4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0.emf"/><Relationship Id="rId7" Type="http://schemas.openxmlformats.org/officeDocument/2006/relationships/image" Target="../media/image101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0.png"/><Relationship Id="rId7" Type="http://schemas.openxmlformats.org/officeDocument/2006/relationships/image" Target="../media/image40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adder-ca.github.io/nhppp/index.html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rikalin/des-R-course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4.emf"/><Relationship Id="rId7" Type="http://schemas.openxmlformats.org/officeDocument/2006/relationships/image" Target="../media/image1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ngall.com/lego-png/download/52903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2127-00CC-0F47-F947-38123536F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Discrete Event Simulation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036C4-A865-79B3-DE0D-C7B1B9C77D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TA </a:t>
            </a:r>
            <a:r>
              <a:rPr lang="en-US" dirty="0" err="1"/>
              <a:t>Trikalinos</a:t>
            </a:r>
            <a:r>
              <a:rPr lang="en-US" dirty="0"/>
              <a:t> </a:t>
            </a:r>
          </a:p>
          <a:p>
            <a:r>
              <a:rPr lang="en-US" dirty="0"/>
              <a:t>(joint work with F </a:t>
            </a:r>
            <a:r>
              <a:rPr lang="en-US" dirty="0" err="1"/>
              <a:t>Alarid</a:t>
            </a:r>
            <a:r>
              <a:rPr lang="en-US" dirty="0"/>
              <a:t>-Escudero, Y </a:t>
            </a:r>
            <a:r>
              <a:rPr lang="en-US" dirty="0" err="1"/>
              <a:t>Sereda</a:t>
            </a:r>
            <a:r>
              <a:rPr lang="en-US" dirty="0"/>
              <a:t>, SA </a:t>
            </a:r>
            <a:r>
              <a:rPr lang="en-US" dirty="0" err="1"/>
              <a:t>Chrysanthopoulou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CISNET, 28/05/2025</a:t>
            </a:r>
          </a:p>
        </p:txBody>
      </p:sp>
    </p:spTree>
    <p:extLst>
      <p:ext uri="{BB962C8B-B14F-4D97-AF65-F5344CB8AC3E}">
        <p14:creationId xmlns:p14="http://schemas.microsoft.com/office/powerpoint/2010/main" val="93243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7BECA4-3955-8619-8706-BDFD63D5E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1683B-C269-B078-0AA5-FFAFAE5D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notation: Chained events (in series)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9C45-26A6-2FC3-FBB3-72A5C9372E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chained processes, the next one starts once the preceding one realizes an event.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4C304-AB1B-C500-CAE5-528D9F0CE411}"/>
              </a:ext>
            </a:extLst>
          </p:cNvPr>
          <p:cNvSpPr txBox="1"/>
          <p:nvPr/>
        </p:nvSpPr>
        <p:spPr>
          <a:xfrm>
            <a:off x="7648702" y="1825625"/>
            <a:ext cx="222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imagine simulating the first row first, etc.</a:t>
            </a:r>
          </a:p>
        </p:txBody>
      </p:sp>
    </p:spTree>
    <p:extLst>
      <p:ext uri="{BB962C8B-B14F-4D97-AF65-F5344CB8AC3E}">
        <p14:creationId xmlns:p14="http://schemas.microsoft.com/office/powerpoint/2010/main" val="137568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9267-4C93-F0BD-398C-E4695916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49" y="365125"/>
            <a:ext cx="10849303" cy="1325563"/>
          </a:xfrm>
        </p:spPr>
        <p:txBody>
          <a:bodyPr/>
          <a:lstStyle/>
          <a:p>
            <a:r>
              <a:rPr lang="en-US" dirty="0"/>
              <a:t>Graphical notation: Competing events (parallel)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0763-6388-F427-9037-E68FDDD4D8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Competing event processes run parallel to each other.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60EC2A-F01C-8470-1B1C-BF5AA6A52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232797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3D4A-4803-0D42-AFCE-DEC6DECF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DES model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8D3A6D5-ABA5-37B3-A714-D6249AD766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shall die. </a:t>
            </a:r>
          </a:p>
          <a:p>
            <a:pPr marL="0" indent="0">
              <a:buNone/>
            </a:pPr>
            <a:r>
              <a:rPr lang="en-US" dirty="0"/>
              <a:t>Some may develop a cancer.</a:t>
            </a:r>
          </a:p>
          <a:p>
            <a:pPr marL="0" indent="0">
              <a:buNone/>
            </a:pPr>
            <a:r>
              <a:rPr lang="en-US" dirty="0"/>
              <a:t>Some cancers will </a:t>
            </a:r>
          </a:p>
          <a:p>
            <a:r>
              <a:rPr lang="en-US" dirty="0"/>
              <a:t>be clinically diagnosed, or</a:t>
            </a:r>
          </a:p>
          <a:p>
            <a:r>
              <a:rPr lang="en-US" dirty="0"/>
              <a:t>cause deaths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3863EA-A296-C186-CE00-FDE853D769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212647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278E5-1916-CF8A-04D7-1EE8C16D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3B44-84CF-FA8E-78CB-94777F66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2242-7CE1-228C-7FEA-671F0B56F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event simulation as a convolution of point processes</a:t>
            </a:r>
          </a:p>
          <a:p>
            <a:r>
              <a:rPr lang="en-US" dirty="0">
                <a:solidFill>
                  <a:srgbClr val="FF0000"/>
                </a:solidFill>
              </a:rPr>
              <a:t>Non-homogeneous Poisson point processes (NHPPPs) </a:t>
            </a:r>
          </a:p>
          <a:p>
            <a:r>
              <a:rPr lang="en-US" dirty="0"/>
              <a:t>Sampling from NHPPPs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E388A57-C97E-AFDB-97A0-D1C1EAA7DB79}"/>
              </a:ext>
            </a:extLst>
          </p:cNvPr>
          <p:cNvSpPr/>
          <p:nvPr/>
        </p:nvSpPr>
        <p:spPr>
          <a:xfrm>
            <a:off x="232718" y="2383690"/>
            <a:ext cx="556054" cy="3368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96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3628-7107-EFB3-3A28-DE8228B6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building block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ED44-39A1-4EB4-BF7E-62DC2090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9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3DD1-A034-D6F4-C7A3-2CAB17C6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14D33-C682-76FD-55D0-0C78A60F87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a time interval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C0CF15B-9E06-094C-8375-14712B857B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21A8AE2-4A23-950F-EC55-3338C9051EBA}"/>
              </a:ext>
            </a:extLst>
          </p:cNvPr>
          <p:cNvGrpSpPr/>
          <p:nvPr/>
        </p:nvGrpSpPr>
        <p:grpSpPr>
          <a:xfrm>
            <a:off x="5475155" y="4757351"/>
            <a:ext cx="2482596" cy="1419612"/>
            <a:chOff x="5475155" y="4757351"/>
            <a:chExt cx="2482596" cy="14196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0199A7-879A-F3F5-389A-9EA9BCD0120C}"/>
                </a:ext>
              </a:extLst>
            </p:cNvPr>
            <p:cNvSpPr txBox="1"/>
            <p:nvPr/>
          </p:nvSpPr>
          <p:spPr>
            <a:xfrm>
              <a:off x="5475155" y="5807631"/>
              <a:ext cx="200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interval of interest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6C2B786-7C05-3209-BEDA-DB1D0DDC324C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477000" y="4757351"/>
              <a:ext cx="1480751" cy="105028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241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38056-C5F9-F951-F2E8-E4696747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45EDEB5-898D-5F91-988D-4F2FCB162D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9C58E-A520-7CC8-6EC8-22039DBE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08500-539F-9708-FD65-318533791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time </a:t>
            </a:r>
          </a:p>
          <a:p>
            <a:r>
              <a:rPr lang="en-US" sz="3100" dirty="0"/>
              <a:t>An instantiation (trajectory) of the process is a sequence of 0, 1 or more events in the interval, but none outside it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EA2CDC-36AA-7A5E-F47B-C63A6072C601}"/>
              </a:ext>
            </a:extLst>
          </p:cNvPr>
          <p:cNvGrpSpPr/>
          <p:nvPr/>
        </p:nvGrpSpPr>
        <p:grpSpPr>
          <a:xfrm>
            <a:off x="9119286" y="2306528"/>
            <a:ext cx="2976335" cy="1437569"/>
            <a:chOff x="9119286" y="2306528"/>
            <a:chExt cx="2976335" cy="143756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2E5F82-455B-F57C-0A89-770B493A4868}"/>
                </a:ext>
              </a:extLst>
            </p:cNvPr>
            <p:cNvSpPr txBox="1"/>
            <p:nvPr/>
          </p:nvSpPr>
          <p:spPr>
            <a:xfrm>
              <a:off x="10231393" y="2306528"/>
              <a:ext cx="1864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events or points, </a:t>
              </a:r>
            </a:p>
            <a:p>
              <a:r>
                <a:rPr lang="en-US" i="1"/>
                <a:t>(same thing)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AE5DC-3B6D-D2F2-850C-7E11E2B6047C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9119286" y="2629694"/>
              <a:ext cx="1112107" cy="1114403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F5AEA5-DBB8-17E5-A1DE-CCCDCE361946}"/>
              </a:ext>
            </a:extLst>
          </p:cNvPr>
          <p:cNvGrpSpPr/>
          <p:nvPr/>
        </p:nvGrpSpPr>
        <p:grpSpPr>
          <a:xfrm>
            <a:off x="5475155" y="4757351"/>
            <a:ext cx="2482596" cy="1419612"/>
            <a:chOff x="5475155" y="4757351"/>
            <a:chExt cx="2482596" cy="141961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8D2823-E886-910C-AD8D-99C72E2536BC}"/>
                </a:ext>
              </a:extLst>
            </p:cNvPr>
            <p:cNvSpPr txBox="1"/>
            <p:nvPr/>
          </p:nvSpPr>
          <p:spPr>
            <a:xfrm>
              <a:off x="5475155" y="5807631"/>
              <a:ext cx="200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interval of interest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7E0169-3866-0023-1693-E8DE5D4091FB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6477000" y="4757351"/>
              <a:ext cx="1480751" cy="105028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91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90B0-348E-66AA-B8C6-B68E0212E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5A21-8A8D-97E0-4FC6-4F39C983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83876-47D3-2B01-E9B2-49B4FB9781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time </a:t>
            </a:r>
          </a:p>
          <a:p>
            <a:r>
              <a:rPr lang="en-US" sz="3100" dirty="0"/>
              <a:t>Each instantiation is random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A03D89-18FC-DDD0-4666-A8C46A60F6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471F83-E5A4-9226-C583-4B604788B0C0}"/>
              </a:ext>
            </a:extLst>
          </p:cNvPr>
          <p:cNvSpPr txBox="1"/>
          <p:nvPr/>
        </p:nvSpPr>
        <p:spPr>
          <a:xfrm>
            <a:off x="9638270" y="1989438"/>
            <a:ext cx="2242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another instantiation</a:t>
            </a:r>
            <a:br>
              <a:rPr lang="en-US" i="1"/>
            </a:br>
            <a:r>
              <a:rPr lang="en-US" i="1"/>
              <a:t>(trajectory)</a:t>
            </a:r>
          </a:p>
        </p:txBody>
      </p:sp>
    </p:spTree>
    <p:extLst>
      <p:ext uri="{BB962C8B-B14F-4D97-AF65-F5344CB8AC3E}">
        <p14:creationId xmlns:p14="http://schemas.microsoft.com/office/powerpoint/2010/main" val="12827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6A0-137D-3B52-BFE7-72E0D12B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D55F-F981-5D82-C9AD-4A451EC3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8318B-6256-9175-C663-B4025F8EF1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time </a:t>
            </a:r>
          </a:p>
          <a:p>
            <a:r>
              <a:rPr lang="en-US" sz="3100" dirty="0"/>
              <a:t>Each instantiation is random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E635E-DEEE-1B42-2FCF-93943806B2D0}"/>
              </a:ext>
            </a:extLst>
          </p:cNvPr>
          <p:cNvSpPr txBox="1"/>
          <p:nvPr/>
        </p:nvSpPr>
        <p:spPr>
          <a:xfrm>
            <a:off x="9638270" y="1989438"/>
            <a:ext cx="2282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another instantiation</a:t>
            </a:r>
          </a:p>
          <a:p>
            <a:r>
              <a:rPr lang="en-US" i="1"/>
              <a:t>(with no events)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AB6AB1-562D-286E-1D3A-E251DC7D3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4368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D06C-B346-A285-88B2-6C86AE2BA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ABFF-F10F-16EA-E70D-D25AE801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EE353-40CB-33B0-4004-D63D7D9F30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A scheme that generates a sequence of events (points) over time </a:t>
            </a:r>
          </a:p>
          <a:p>
            <a:r>
              <a:rPr lang="en-US" sz="3100" dirty="0"/>
              <a:t>Each instantiation is random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9BB96-007A-94C8-6E01-58D5146C0A8B}"/>
              </a:ext>
            </a:extLst>
          </p:cNvPr>
          <p:cNvSpPr txBox="1"/>
          <p:nvPr/>
        </p:nvSpPr>
        <p:spPr>
          <a:xfrm>
            <a:off x="9638270" y="1989438"/>
            <a:ext cx="258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yet another instantiation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B398729-5285-4F7F-905B-7FC054457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419207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1492-E8AA-85BE-047E-29FDAE6F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3DFD0-224D-B9E5-79B2-783AA7E88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financial or other conflicts</a:t>
            </a:r>
          </a:p>
          <a:p>
            <a:r>
              <a:rPr lang="en-US" dirty="0"/>
              <a:t>Supported by the NCI CISNET Incubator (bladder, all) and CISNET programs (colorectal - FAE)</a:t>
            </a:r>
          </a:p>
          <a:p>
            <a:r>
              <a:rPr lang="en-US" dirty="0" err="1"/>
              <a:t>Trikalinos</a:t>
            </a:r>
            <a:r>
              <a:rPr lang="en-US" dirty="0"/>
              <a:t> and </a:t>
            </a:r>
            <a:r>
              <a:rPr lang="en-US" dirty="0" err="1"/>
              <a:t>Sereda</a:t>
            </a:r>
            <a:r>
              <a:rPr lang="en-US" dirty="0"/>
              <a:t> developed and maintain the </a:t>
            </a:r>
            <a:r>
              <a:rPr lang="en-US" b="1" dirty="0" err="1"/>
              <a:t>nhppp</a:t>
            </a:r>
            <a:r>
              <a:rPr lang="en-US" dirty="0"/>
              <a:t> R package</a:t>
            </a:r>
          </a:p>
          <a:p>
            <a:r>
              <a:rPr lang="en-US" dirty="0"/>
              <a:t>Half day course at SMDM 2025 – Take it, it’s all fun and games. </a:t>
            </a:r>
          </a:p>
        </p:txBody>
      </p:sp>
    </p:spTree>
    <p:extLst>
      <p:ext uri="{BB962C8B-B14F-4D97-AF65-F5344CB8AC3E}">
        <p14:creationId xmlns:p14="http://schemas.microsoft.com/office/powerpoint/2010/main" val="801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11FB-7163-70F5-ADD7-FCD86BC94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0519648-EBF6-B35D-3637-5DFCC41A41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93D3F-12AE-BC63-E279-71FAB7C7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71A53-A670-5833-4AAA-B3DB45625B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</a:t>
            </a:r>
            <a:r>
              <a:rPr lang="en-US" i="1"/>
              <a:t>arrival times</a:t>
            </a:r>
            <a:r>
              <a:rPr lang="en-US"/>
              <a:t> (times of the events) are random </a:t>
            </a:r>
          </a:p>
          <a:p>
            <a:r>
              <a:rPr lang="en-US"/>
              <a:t>They start from whenever we zeroed the clock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24C17C-187C-CAD0-043A-EA3F774AD8C5}"/>
              </a:ext>
            </a:extLst>
          </p:cNvPr>
          <p:cNvCxnSpPr>
            <a:cxnSpLocks/>
          </p:cNvCxnSpPr>
          <p:nvPr/>
        </p:nvCxnSpPr>
        <p:spPr>
          <a:xfrm>
            <a:off x="6781269" y="3822381"/>
            <a:ext cx="0" cy="857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8E0818B-E2CB-0047-8632-8C4AD129967A}"/>
              </a:ext>
            </a:extLst>
          </p:cNvPr>
          <p:cNvGrpSpPr/>
          <p:nvPr/>
        </p:nvGrpSpPr>
        <p:grpSpPr>
          <a:xfrm>
            <a:off x="6781269" y="3822381"/>
            <a:ext cx="1042001" cy="164592"/>
            <a:chOff x="6781269" y="3822381"/>
            <a:chExt cx="1042001" cy="16459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4375A94-F587-0F1C-7B43-83EC06EC389D}"/>
                </a:ext>
              </a:extLst>
            </p:cNvPr>
            <p:cNvCxnSpPr>
              <a:cxnSpLocks/>
            </p:cNvCxnSpPr>
            <p:nvPr/>
          </p:nvCxnSpPr>
          <p:spPr>
            <a:xfrm>
              <a:off x="7823270" y="3822381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57BCC6F-9D33-2ED2-63F6-AEB0BF192439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3904677"/>
              <a:ext cx="104200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9EE31C-0D5F-4533-7AE2-0572AFBB41E2}"/>
              </a:ext>
            </a:extLst>
          </p:cNvPr>
          <p:cNvGrpSpPr/>
          <p:nvPr/>
        </p:nvGrpSpPr>
        <p:grpSpPr>
          <a:xfrm>
            <a:off x="6781269" y="3822381"/>
            <a:ext cx="3176731" cy="376487"/>
            <a:chOff x="6781269" y="3791413"/>
            <a:chExt cx="3176731" cy="3764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639C1E-6A93-4F88-9402-6ACC8F34AC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00" y="3791413"/>
              <a:ext cx="0" cy="37648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F5B5FED-D455-14BF-0072-4A33EABB1561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17038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60108B-853D-DC31-9139-C0465269E2DC}"/>
              </a:ext>
            </a:extLst>
          </p:cNvPr>
          <p:cNvGrpSpPr/>
          <p:nvPr/>
        </p:nvGrpSpPr>
        <p:grpSpPr>
          <a:xfrm>
            <a:off x="6781269" y="3822381"/>
            <a:ext cx="3636749" cy="588382"/>
            <a:chOff x="6781269" y="3579518"/>
            <a:chExt cx="3636749" cy="588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0D0F4BC-BCC0-423E-A0F3-177912078FAE}"/>
                </a:ext>
              </a:extLst>
            </p:cNvPr>
            <p:cNvCxnSpPr>
              <a:cxnSpLocks/>
            </p:cNvCxnSpPr>
            <p:nvPr/>
          </p:nvCxnSpPr>
          <p:spPr>
            <a:xfrm>
              <a:off x="10418018" y="3579518"/>
              <a:ext cx="0" cy="5883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1634B32-6106-4EF1-4E1F-734E8244A599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631338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BB314A-4C29-E250-C326-BA73B40D0571}"/>
              </a:ext>
            </a:extLst>
          </p:cNvPr>
          <p:cNvGrpSpPr/>
          <p:nvPr/>
        </p:nvGrpSpPr>
        <p:grpSpPr>
          <a:xfrm>
            <a:off x="6781269" y="3822381"/>
            <a:ext cx="3788847" cy="800276"/>
            <a:chOff x="6781269" y="3367624"/>
            <a:chExt cx="3788847" cy="80027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53CDA98-ED50-2886-C473-7D47F4899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116" y="3367624"/>
              <a:ext cx="0" cy="80027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1A608E9-5BCE-EC72-8ED2-BC6E22742C65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782497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96AC5BB-B9B5-F98F-B663-09FB2E23323E}"/>
              </a:ext>
            </a:extLst>
          </p:cNvPr>
          <p:cNvSpPr txBox="1"/>
          <p:nvPr/>
        </p:nvSpPr>
        <p:spPr>
          <a:xfrm>
            <a:off x="6269508" y="2536196"/>
            <a:ext cx="140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arrival times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0E4728-D6BF-8BE4-4973-71B0BAD591FC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971399" y="2905528"/>
            <a:ext cx="474202" cy="119181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178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55CD5-72A6-3C01-53B9-2BAC666C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C82D198-BEAF-457A-119E-0C35C0AC70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69BAE-2C22-A42D-25E3-E84EBD36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F73F6-E8C4-4D5D-FB98-90D86170AC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interarrival times are the lengths of the interarrival time intervals </a:t>
            </a:r>
          </a:p>
          <a:p>
            <a:r>
              <a:rPr lang="en-US" dirty="0"/>
              <a:t>The arrival times and interarrival times give the same information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(… thus, the interarrival times are random)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20D6F7-B6A9-2B1A-9BCB-BF8B54DD73E5}"/>
              </a:ext>
            </a:extLst>
          </p:cNvPr>
          <p:cNvGrpSpPr/>
          <p:nvPr/>
        </p:nvGrpSpPr>
        <p:grpSpPr>
          <a:xfrm>
            <a:off x="7580376" y="3524149"/>
            <a:ext cx="2989740" cy="164592"/>
            <a:chOff x="7580376" y="3277175"/>
            <a:chExt cx="2989740" cy="16459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EB88CC-7E30-F1C6-0F56-F8DD3F6227BB}"/>
                </a:ext>
              </a:extLst>
            </p:cNvPr>
            <p:cNvCxnSpPr>
              <a:cxnSpLocks/>
            </p:cNvCxnSpPr>
            <p:nvPr/>
          </p:nvCxnSpPr>
          <p:spPr>
            <a:xfrm>
              <a:off x="7580376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7E7815B-3CE5-02B0-908A-434052937475}"/>
                </a:ext>
              </a:extLst>
            </p:cNvPr>
            <p:cNvCxnSpPr>
              <a:cxnSpLocks/>
            </p:cNvCxnSpPr>
            <p:nvPr/>
          </p:nvCxnSpPr>
          <p:spPr>
            <a:xfrm>
              <a:off x="7823270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88E8632-06B9-E9D1-4CBC-6C873ACEDDE0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116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5F2903-A94C-4B7A-9434-4B0D47897B29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00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4F3FB67-9124-6D7E-E28C-FBBCF319D2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8018" y="3277175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8A29FE-69D6-E1B6-620D-B5DF943BAA99}"/>
                </a:ext>
              </a:extLst>
            </p:cNvPr>
            <p:cNvCxnSpPr>
              <a:cxnSpLocks/>
            </p:cNvCxnSpPr>
            <p:nvPr/>
          </p:nvCxnSpPr>
          <p:spPr>
            <a:xfrm>
              <a:off x="7580376" y="3359471"/>
              <a:ext cx="242894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3A609A-2C7F-4106-4FB0-3844924AFF32}"/>
                </a:ext>
              </a:extLst>
            </p:cNvPr>
            <p:cNvCxnSpPr>
              <a:cxnSpLocks/>
            </p:cNvCxnSpPr>
            <p:nvPr/>
          </p:nvCxnSpPr>
          <p:spPr>
            <a:xfrm>
              <a:off x="7829229" y="3359471"/>
              <a:ext cx="212242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14D4E41-6CBC-899C-D4A6-F8F180D23B97}"/>
                </a:ext>
              </a:extLst>
            </p:cNvPr>
            <p:cNvCxnSpPr>
              <a:cxnSpLocks/>
            </p:cNvCxnSpPr>
            <p:nvPr/>
          </p:nvCxnSpPr>
          <p:spPr>
            <a:xfrm>
              <a:off x="9964897" y="3359471"/>
              <a:ext cx="447710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D9D45D-5D12-28E2-99D0-D196508718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75" y="3359471"/>
              <a:ext cx="13389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3B6EF9F-5738-BE46-308C-C9403F7731A6}"/>
              </a:ext>
            </a:extLst>
          </p:cNvPr>
          <p:cNvGrpSpPr/>
          <p:nvPr/>
        </p:nvGrpSpPr>
        <p:grpSpPr>
          <a:xfrm>
            <a:off x="9133720" y="2366781"/>
            <a:ext cx="3058280" cy="1226079"/>
            <a:chOff x="9133720" y="2329073"/>
            <a:chExt cx="3058280" cy="12260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55CD03-2595-4AAE-C231-69282142ACFE}"/>
                </a:ext>
              </a:extLst>
            </p:cNvPr>
            <p:cNvSpPr txBox="1"/>
            <p:nvPr/>
          </p:nvSpPr>
          <p:spPr>
            <a:xfrm>
              <a:off x="10052440" y="2329073"/>
              <a:ext cx="2139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interarrival intervals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81F9D-4492-6C2D-8786-95DA8FDFE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3720" y="2695074"/>
              <a:ext cx="959056" cy="8600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257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B1DA5-742B-E36B-9AAE-96BD79B5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56D9D67-E06B-3AF4-796B-63B8E34D04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88124-A920-2DB7-82FF-17A096B3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point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2391B-BF63-8618-B1D8-563915B2A4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Hereon, we refer only to arrival times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8833AB-8CED-B959-51C7-1CECBEE35ADE}"/>
              </a:ext>
            </a:extLst>
          </p:cNvPr>
          <p:cNvGrpSpPr/>
          <p:nvPr/>
        </p:nvGrpSpPr>
        <p:grpSpPr>
          <a:xfrm>
            <a:off x="7580376" y="3524149"/>
            <a:ext cx="2989740" cy="164592"/>
            <a:chOff x="7580376" y="3277175"/>
            <a:chExt cx="2989740" cy="16459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694E7C-D131-87B4-7D83-047333CBC0B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376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3BF535-0783-4DA1-5162-E71705A6B3E6}"/>
                </a:ext>
              </a:extLst>
            </p:cNvPr>
            <p:cNvCxnSpPr>
              <a:cxnSpLocks/>
            </p:cNvCxnSpPr>
            <p:nvPr/>
          </p:nvCxnSpPr>
          <p:spPr>
            <a:xfrm>
              <a:off x="7823270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667E41-FC2D-51DD-D92A-D7BA363491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116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3E8F60-FD47-517B-E70F-6C949EBDFEDD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00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02B461-18D0-8C82-47C7-C21C18D5B98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8018" y="3277175"/>
              <a:ext cx="0" cy="16459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74BA46-55DC-75F3-3774-F29C5C807517}"/>
                </a:ext>
              </a:extLst>
            </p:cNvPr>
            <p:cNvCxnSpPr>
              <a:cxnSpLocks/>
            </p:cNvCxnSpPr>
            <p:nvPr/>
          </p:nvCxnSpPr>
          <p:spPr>
            <a:xfrm>
              <a:off x="7580376" y="3359471"/>
              <a:ext cx="24289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D4165A-D39D-4FA7-765D-41794D47677A}"/>
                </a:ext>
              </a:extLst>
            </p:cNvPr>
            <p:cNvCxnSpPr>
              <a:cxnSpLocks/>
            </p:cNvCxnSpPr>
            <p:nvPr/>
          </p:nvCxnSpPr>
          <p:spPr>
            <a:xfrm>
              <a:off x="7829229" y="3359471"/>
              <a:ext cx="2122421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060FC1-C578-7BC9-8FEC-16C6FBD4AEFC}"/>
                </a:ext>
              </a:extLst>
            </p:cNvPr>
            <p:cNvCxnSpPr>
              <a:cxnSpLocks/>
            </p:cNvCxnSpPr>
            <p:nvPr/>
          </p:nvCxnSpPr>
          <p:spPr>
            <a:xfrm>
              <a:off x="9964897" y="3359471"/>
              <a:ext cx="447710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AC4585-DA21-4510-C6DC-8A411DFACC6A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75" y="3359471"/>
              <a:ext cx="133891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D127AC-C8F2-1422-D8AF-152DEE773F78}"/>
              </a:ext>
            </a:extLst>
          </p:cNvPr>
          <p:cNvGrpSpPr/>
          <p:nvPr/>
        </p:nvGrpSpPr>
        <p:grpSpPr>
          <a:xfrm>
            <a:off x="9133720" y="2366781"/>
            <a:ext cx="3058280" cy="1226079"/>
            <a:chOff x="9133720" y="2329073"/>
            <a:chExt cx="3058280" cy="12260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622BEE-6A8A-044F-FF78-C68A971FFA25}"/>
                </a:ext>
              </a:extLst>
            </p:cNvPr>
            <p:cNvSpPr txBox="1"/>
            <p:nvPr/>
          </p:nvSpPr>
          <p:spPr>
            <a:xfrm>
              <a:off x="10052440" y="2329073"/>
              <a:ext cx="2139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>
                  <a:solidFill>
                    <a:schemeClr val="bg1">
                      <a:lumMod val="75000"/>
                    </a:schemeClr>
                  </a:solidFill>
                </a:rPr>
                <a:t>interarrival intervals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B68645F-891A-CA23-C1AD-1FF135CA6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3720" y="2695074"/>
              <a:ext cx="959056" cy="860078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84EE1E-54B3-2A7C-8CF0-755BC1F29EBD}"/>
              </a:ext>
            </a:extLst>
          </p:cNvPr>
          <p:cNvCxnSpPr>
            <a:cxnSpLocks/>
          </p:cNvCxnSpPr>
          <p:nvPr/>
        </p:nvCxnSpPr>
        <p:spPr>
          <a:xfrm>
            <a:off x="6781269" y="3822381"/>
            <a:ext cx="0" cy="857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39081D1-0BA9-58FB-BC75-558997FDBC2C}"/>
              </a:ext>
            </a:extLst>
          </p:cNvPr>
          <p:cNvGrpSpPr/>
          <p:nvPr/>
        </p:nvGrpSpPr>
        <p:grpSpPr>
          <a:xfrm>
            <a:off x="6781269" y="3822381"/>
            <a:ext cx="1042001" cy="164592"/>
            <a:chOff x="6781269" y="3822381"/>
            <a:chExt cx="1042001" cy="16459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DB120B4-6F4C-EB42-5C79-2E6CEF2FAA59}"/>
                </a:ext>
              </a:extLst>
            </p:cNvPr>
            <p:cNvCxnSpPr>
              <a:cxnSpLocks/>
            </p:cNvCxnSpPr>
            <p:nvPr/>
          </p:nvCxnSpPr>
          <p:spPr>
            <a:xfrm>
              <a:off x="7823270" y="3822381"/>
              <a:ext cx="0" cy="1645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DF9BAE8-F2D2-FFDD-FEA1-DF1483FAF51E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3904677"/>
              <a:ext cx="104200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2E224-EAF0-39DF-8894-1D1CDA9656F1}"/>
              </a:ext>
            </a:extLst>
          </p:cNvPr>
          <p:cNvGrpSpPr/>
          <p:nvPr/>
        </p:nvGrpSpPr>
        <p:grpSpPr>
          <a:xfrm>
            <a:off x="6781269" y="3822381"/>
            <a:ext cx="3176731" cy="376487"/>
            <a:chOff x="6781269" y="3791413"/>
            <a:chExt cx="3176731" cy="3764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3C4E8C-0E0E-AD24-C227-DC470D99CEAC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00" y="3791413"/>
              <a:ext cx="0" cy="37648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8E0267C-3EEB-A098-6F7A-E9CF4226A141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17038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D7EF27-8CE8-C8F3-67E1-67583C646C35}"/>
              </a:ext>
            </a:extLst>
          </p:cNvPr>
          <p:cNvGrpSpPr/>
          <p:nvPr/>
        </p:nvGrpSpPr>
        <p:grpSpPr>
          <a:xfrm>
            <a:off x="6781269" y="3822381"/>
            <a:ext cx="3636749" cy="588382"/>
            <a:chOff x="6781269" y="3579518"/>
            <a:chExt cx="3636749" cy="58838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574F3E8-647E-5E93-76D7-FABE5F356E1A}"/>
                </a:ext>
              </a:extLst>
            </p:cNvPr>
            <p:cNvCxnSpPr>
              <a:cxnSpLocks/>
            </p:cNvCxnSpPr>
            <p:nvPr/>
          </p:nvCxnSpPr>
          <p:spPr>
            <a:xfrm>
              <a:off x="10418018" y="3579518"/>
              <a:ext cx="0" cy="5883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310C7A-2149-0FE3-9262-E55CABABFD26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631338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A2812B-3F1A-D9F3-E2B9-9E2F2D67467F}"/>
              </a:ext>
            </a:extLst>
          </p:cNvPr>
          <p:cNvGrpSpPr/>
          <p:nvPr/>
        </p:nvGrpSpPr>
        <p:grpSpPr>
          <a:xfrm>
            <a:off x="6781269" y="3822381"/>
            <a:ext cx="3788847" cy="800276"/>
            <a:chOff x="6781269" y="3367624"/>
            <a:chExt cx="3788847" cy="80027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8A0ECE6-E4C3-B03F-CE3B-C4D3D0C8D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116" y="3367624"/>
              <a:ext cx="0" cy="80027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1DA818-023A-3ED9-D1D2-21F929393CD0}"/>
                </a:ext>
              </a:extLst>
            </p:cNvPr>
            <p:cNvCxnSpPr>
              <a:cxnSpLocks/>
            </p:cNvCxnSpPr>
            <p:nvPr/>
          </p:nvCxnSpPr>
          <p:spPr>
            <a:xfrm>
              <a:off x="6781269" y="4085604"/>
              <a:ext cx="3782497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stealth" w="sm" len="sm"/>
              <a:tailEnd type="stealth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EE927A-9AF5-277C-4325-B12D90A4D37E}"/>
              </a:ext>
            </a:extLst>
          </p:cNvPr>
          <p:cNvSpPr txBox="1"/>
          <p:nvPr/>
        </p:nvSpPr>
        <p:spPr>
          <a:xfrm>
            <a:off x="6269508" y="2536196"/>
            <a:ext cx="140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arrival times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276BB2-36C8-3B28-3A75-CF0B26494400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971399" y="2905528"/>
            <a:ext cx="474202" cy="119181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99726-45FC-A82A-63AF-655615D25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76E4574-92FD-74A9-29AD-2406492031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ED6AC-E1F3-5EAB-25AF-D12C77CD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non-repeatable 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2751F-1578-8DEA-A397-72859E12E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If the point process models a </a:t>
            </a:r>
            <a:r>
              <a:rPr lang="en-US" i="1" dirty="0"/>
              <a:t>nonrepeatable</a:t>
            </a:r>
            <a:r>
              <a:rPr lang="en-US" dirty="0"/>
              <a:t> event, we care only about the </a:t>
            </a:r>
            <a:r>
              <a:rPr lang="en-US" b="1" dirty="0"/>
              <a:t>earliest event.</a:t>
            </a:r>
          </a:p>
          <a:p>
            <a:pPr marL="0" indent="0">
              <a:buNone/>
            </a:pPr>
            <a:r>
              <a:rPr lang="en-US" dirty="0"/>
              <a:t>Will it occur in the interval, and, and if so, when?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model a cause of death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467CE-6216-FC2D-83C6-40BE2F673D7D}"/>
              </a:ext>
            </a:extLst>
          </p:cNvPr>
          <p:cNvSpPr txBox="1"/>
          <p:nvPr/>
        </p:nvSpPr>
        <p:spPr>
          <a:xfrm>
            <a:off x="6206727" y="2928551"/>
            <a:ext cx="156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earliest event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C8FA5B-E026-23D2-F6D6-FA2B9DE005F9}"/>
              </a:ext>
            </a:extLst>
          </p:cNvPr>
          <p:cNvCxnSpPr>
            <a:cxnSpLocks/>
          </p:cNvCxnSpPr>
          <p:nvPr/>
        </p:nvCxnSpPr>
        <p:spPr>
          <a:xfrm>
            <a:off x="7195267" y="3286897"/>
            <a:ext cx="550239" cy="41104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7C1E1A-F87E-5900-D024-EC996C56C8DF}"/>
              </a:ext>
            </a:extLst>
          </p:cNvPr>
          <p:cNvSpPr txBox="1"/>
          <p:nvPr/>
        </p:nvSpPr>
        <p:spPr>
          <a:xfrm>
            <a:off x="9198138" y="2496941"/>
            <a:ext cx="2406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ignore these events</a:t>
            </a:r>
          </a:p>
          <a:p>
            <a:r>
              <a:rPr lang="en-US" i="1" dirty="0"/>
              <a:t>(they are undefined – </a:t>
            </a:r>
          </a:p>
          <a:p>
            <a:r>
              <a:rPr lang="en-US" i="1" dirty="0"/>
              <a:t>they have no meaning)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D93D67F-8E6C-43D8-E68D-4BAC8C4AAD4E}"/>
              </a:ext>
            </a:extLst>
          </p:cNvPr>
          <p:cNvSpPr/>
          <p:nvPr/>
        </p:nvSpPr>
        <p:spPr>
          <a:xfrm rot="2700000">
            <a:off x="9809355" y="3620429"/>
            <a:ext cx="288723" cy="284873"/>
          </a:xfrm>
          <a:prstGeom prst="plus">
            <a:avLst>
              <a:gd name="adj" fmla="val 466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52C4F6-89A0-9CCE-B1CB-846A044211FF}"/>
              </a:ext>
            </a:extLst>
          </p:cNvPr>
          <p:cNvSpPr/>
          <p:nvPr/>
        </p:nvSpPr>
        <p:spPr>
          <a:xfrm rot="2700000">
            <a:off x="10266556" y="3620429"/>
            <a:ext cx="288723" cy="284873"/>
          </a:xfrm>
          <a:prstGeom prst="plus">
            <a:avLst>
              <a:gd name="adj" fmla="val 466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AC872FD-F174-EB70-FD2C-BAB8320DAD95}"/>
              </a:ext>
            </a:extLst>
          </p:cNvPr>
          <p:cNvSpPr/>
          <p:nvPr/>
        </p:nvSpPr>
        <p:spPr>
          <a:xfrm rot="2700000">
            <a:off x="10429254" y="3620427"/>
            <a:ext cx="288723" cy="284873"/>
          </a:xfrm>
          <a:prstGeom prst="plus">
            <a:avLst>
              <a:gd name="adj" fmla="val 466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2BC9-AB42-0F0F-4CD3-58DC0B57B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74DDB88-72BB-1B2C-EEC9-5228CCC1C9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96E3D4-6A32-D19C-914B-556B6593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repeatable 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4FCB0-F8F9-ED4C-F2D1-BC9C40C6A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If the point process models a </a:t>
            </a:r>
            <a:r>
              <a:rPr lang="en-US" i="1" dirty="0"/>
              <a:t>repeatable</a:t>
            </a:r>
            <a:r>
              <a:rPr lang="en-US" dirty="0"/>
              <a:t> event, we care are about </a:t>
            </a:r>
            <a:r>
              <a:rPr lang="en-US" b="1" dirty="0"/>
              <a:t>all events</a:t>
            </a:r>
            <a:r>
              <a:rPr lang="en-US" i="1" dirty="0"/>
              <a:t>.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Will any occur in the interval, and, and if so, when?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model the emergence of tumors, or the start of symptomatic episodes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7ED02-CB06-03BD-055E-9CE594032E9F}"/>
              </a:ext>
            </a:extLst>
          </p:cNvPr>
          <p:cNvSpPr txBox="1"/>
          <p:nvPr/>
        </p:nvSpPr>
        <p:spPr>
          <a:xfrm>
            <a:off x="6477000" y="2810887"/>
            <a:ext cx="503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all events are defined – all events have a meaning </a:t>
            </a:r>
          </a:p>
        </p:txBody>
      </p:sp>
    </p:spTree>
    <p:extLst>
      <p:ext uri="{BB962C8B-B14F-4D97-AF65-F5344CB8AC3E}">
        <p14:creationId xmlns:p14="http://schemas.microsoft.com/office/powerpoint/2010/main" val="1345005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1A35-CE93-F85C-AEEB-907F644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point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D92FA-8C4F-E1BA-B0D6-CF65ECFB7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types of point processes</a:t>
            </a:r>
          </a:p>
          <a:p>
            <a:r>
              <a:rPr lang="en-US" dirty="0"/>
              <a:t>We will consider only a one type – the Poisson point process</a:t>
            </a:r>
          </a:p>
        </p:txBody>
      </p:sp>
    </p:spTree>
    <p:extLst>
      <p:ext uri="{BB962C8B-B14F-4D97-AF65-F5344CB8AC3E}">
        <p14:creationId xmlns:p14="http://schemas.microsoft.com/office/powerpoint/2010/main" val="2617924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FACF17-7E58-D07B-B841-B355B021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D138B9C0-E626-0374-0B3D-DD7C05495A0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D138B9C0-E626-0374-0B3D-DD7C05495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7E84A9F-A8A5-1398-86DA-9912F6A45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8F480FE-D56C-313C-52AB-562975D15E17}"/>
              </a:ext>
            </a:extLst>
          </p:cNvPr>
          <p:cNvGrpSpPr/>
          <p:nvPr/>
        </p:nvGrpSpPr>
        <p:grpSpPr>
          <a:xfrm>
            <a:off x="1385048" y="1565040"/>
            <a:ext cx="9958620" cy="1568125"/>
            <a:chOff x="1398495" y="1565040"/>
            <a:chExt cx="9958620" cy="156812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688156-6F54-BE7D-D177-65B39D538EF1}"/>
                </a:ext>
              </a:extLst>
            </p:cNvPr>
            <p:cNvSpPr/>
            <p:nvPr/>
          </p:nvSpPr>
          <p:spPr>
            <a:xfrm>
              <a:off x="1398495" y="2706220"/>
              <a:ext cx="1492624" cy="42694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6CBC3FA-91C4-0BA8-4523-A407E8D305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1460" y="1768382"/>
              <a:ext cx="4383740" cy="8974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76E558A-AE3E-297A-3FB2-4557E0B5F36B}"/>
                    </a:ext>
                  </a:extLst>
                </p:cNvPr>
                <p:cNvSpPr txBox="1"/>
                <p:nvPr/>
              </p:nvSpPr>
              <p:spPr>
                <a:xfrm>
                  <a:off x="7298440" y="1565040"/>
                  <a:ext cx="40586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>
                      <a:solidFill>
                        <a:srgbClr val="FF0000"/>
                      </a:solidFill>
                    </a:rPr>
                    <a:t>Number of events between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i="1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a14:m>
                  <a:endParaRPr lang="en-US" i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76E558A-AE3E-297A-3FB2-4557E0B5F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440" y="1565040"/>
                  <a:ext cx="405867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01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3064D4-8C47-FABD-F37F-BCA0EAF26A7F}"/>
              </a:ext>
            </a:extLst>
          </p:cNvPr>
          <p:cNvGrpSpPr/>
          <p:nvPr/>
        </p:nvGrpSpPr>
        <p:grpSpPr>
          <a:xfrm>
            <a:off x="3861641" y="2345568"/>
            <a:ext cx="6181851" cy="1701952"/>
            <a:chOff x="3861641" y="2345568"/>
            <a:chExt cx="6181851" cy="1701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99FA413-9C7D-7D04-CCDB-F3E1AA737B39}"/>
                    </a:ext>
                  </a:extLst>
                </p:cNvPr>
                <p:cNvSpPr txBox="1"/>
                <p:nvPr/>
              </p:nvSpPr>
              <p:spPr>
                <a:xfrm>
                  <a:off x="7241378" y="2345568"/>
                  <a:ext cx="28021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Δt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i="1">
                      <a:solidFill>
                        <a:srgbClr val="FF0000"/>
                      </a:solidFill>
                    </a:rPr>
                    <a:t> becomes 0 </a:t>
                  </a:r>
                  <a:r>
                    <a:rPr lang="en-US" b="1" i="1">
                      <a:solidFill>
                        <a:srgbClr val="FF0000"/>
                      </a:solidFill>
                    </a:rPr>
                    <a:t>very fast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99FA413-9C7D-7D04-CCDB-F3E1AA737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1378" y="2345568"/>
                  <a:ext cx="280211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ross 29">
              <a:extLst>
                <a:ext uri="{FF2B5EF4-FFF2-40B4-BE49-F238E27FC236}">
                  <a16:creationId xmlns:a16="http://schemas.microsoft.com/office/drawing/2014/main" id="{FF79A71C-BAC7-832B-B9E8-791172636987}"/>
                </a:ext>
              </a:extLst>
            </p:cNvPr>
            <p:cNvSpPr/>
            <p:nvPr/>
          </p:nvSpPr>
          <p:spPr>
            <a:xfrm rot="2700000">
              <a:off x="5117272" y="2600858"/>
              <a:ext cx="585475" cy="577668"/>
            </a:xfrm>
            <a:prstGeom prst="plus">
              <a:avLst>
                <a:gd name="adj" fmla="val 46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ross 30">
              <a:extLst>
                <a:ext uri="{FF2B5EF4-FFF2-40B4-BE49-F238E27FC236}">
                  <a16:creationId xmlns:a16="http://schemas.microsoft.com/office/drawing/2014/main" id="{66B50E84-1CFB-6C7B-962B-9F222697FD83}"/>
                </a:ext>
              </a:extLst>
            </p:cNvPr>
            <p:cNvSpPr/>
            <p:nvPr/>
          </p:nvSpPr>
          <p:spPr>
            <a:xfrm rot="2700000">
              <a:off x="4664557" y="3035645"/>
              <a:ext cx="585475" cy="577668"/>
            </a:xfrm>
            <a:prstGeom prst="plus">
              <a:avLst>
                <a:gd name="adj" fmla="val 46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31">
              <a:extLst>
                <a:ext uri="{FF2B5EF4-FFF2-40B4-BE49-F238E27FC236}">
                  <a16:creationId xmlns:a16="http://schemas.microsoft.com/office/drawing/2014/main" id="{2E577548-EB37-E739-667F-1B1144C049F4}"/>
                </a:ext>
              </a:extLst>
            </p:cNvPr>
            <p:cNvSpPr/>
            <p:nvPr/>
          </p:nvSpPr>
          <p:spPr>
            <a:xfrm rot="2700000">
              <a:off x="3857737" y="3465949"/>
              <a:ext cx="585475" cy="577668"/>
            </a:xfrm>
            <a:prstGeom prst="plus">
              <a:avLst>
                <a:gd name="adj" fmla="val 46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CBAF2C-CDD4-4A2C-F359-445F41B00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659" y="2552791"/>
              <a:ext cx="1577789" cy="1268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407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3757-B5F8-E7CE-A9DD-07F938F23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5A3B03-24F6-3678-4194-98BFA2D6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 (in English)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4CCF175E-CCBE-5E1F-B643-6ACDD638CD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4CCF175E-CCBE-5E1F-B643-6ACDD638C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2326" r="-73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D7F28E0D-7E6A-728E-0291-1CCF0762E5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/>
                  <a:t>Over a vanishingly small interval</a:t>
                </a:r>
              </a:p>
              <a:p>
                <a:r>
                  <a:rPr lang="en-US" i="1">
                    <a:solidFill>
                      <a:srgbClr val="FF0000"/>
                    </a:solidFill>
                  </a:rPr>
                  <a:t>you may get 1 event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>
                    <a:solidFill>
                      <a:srgbClr val="FF0000"/>
                    </a:solidFill>
                  </a:rPr>
                  <a:t> …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D7F28E0D-7E6A-728E-0291-1CCF0762E5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90" t="-2319" r="-2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D969C632-C224-6488-7663-F1748CF3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A58F34-E353-5ECD-478A-36183F2856DF}"/>
              </a:ext>
            </a:extLst>
          </p:cNvPr>
          <p:cNvGrpSpPr/>
          <p:nvPr/>
        </p:nvGrpSpPr>
        <p:grpSpPr>
          <a:xfrm>
            <a:off x="3769665" y="2678859"/>
            <a:ext cx="2182219" cy="1281950"/>
            <a:chOff x="3769665" y="2678859"/>
            <a:chExt cx="2182219" cy="12819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272FCC2-E715-63D9-B1D0-C7002069C823}"/>
                </a:ext>
              </a:extLst>
            </p:cNvPr>
            <p:cNvSpPr/>
            <p:nvPr/>
          </p:nvSpPr>
          <p:spPr>
            <a:xfrm>
              <a:off x="4867835" y="2678859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1C2D11-94DE-6CAA-DCF3-C39B6F163542}"/>
                </a:ext>
              </a:extLst>
            </p:cNvPr>
            <p:cNvSpPr/>
            <p:nvPr/>
          </p:nvSpPr>
          <p:spPr>
            <a:xfrm>
              <a:off x="4388226" y="3113646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B9B905-08F2-3C8E-4786-C2E1906180B1}"/>
                </a:ext>
              </a:extLst>
            </p:cNvPr>
            <p:cNvSpPr/>
            <p:nvPr/>
          </p:nvSpPr>
          <p:spPr>
            <a:xfrm>
              <a:off x="3769665" y="3530503"/>
              <a:ext cx="802336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EA6452-1A31-C908-A8F1-9977969CD647}"/>
              </a:ext>
            </a:extLst>
          </p:cNvPr>
          <p:cNvGrpSpPr/>
          <p:nvPr/>
        </p:nvGrpSpPr>
        <p:grpSpPr>
          <a:xfrm>
            <a:off x="892667" y="2593696"/>
            <a:ext cx="5320557" cy="950256"/>
            <a:chOff x="892667" y="2593696"/>
            <a:chExt cx="5320557" cy="9502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0FFE84-D969-4769-2F98-4575B5C4F5BA}"/>
                </a:ext>
              </a:extLst>
            </p:cNvPr>
            <p:cNvSpPr/>
            <p:nvPr/>
          </p:nvSpPr>
          <p:spPr>
            <a:xfrm>
              <a:off x="892667" y="3109165"/>
              <a:ext cx="4579608" cy="4347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A7767E-399D-5215-0BE7-A166A402CE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754" y="2593696"/>
              <a:ext cx="776470" cy="51546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7230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45B18-BB59-C570-08C5-BE702B66F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533382-B195-93E8-8000-294346BF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 (in English)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2876B337-1227-42C0-535A-FD411CA9F3C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2876B337-1227-42C0-535A-FD411CA9F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2326" r="-73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3DCFA21-BAF4-F31C-FB39-7A74D2E84EC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905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Over a vanishingly small interval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</a:rPr>
                  <a:t>you may get 1 event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…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otherwise, you’ll get 0 events; 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3DCFA21-BAF4-F31C-FB39-7A74D2E84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90" t="-2319" r="-2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83641AB-E360-C073-1704-0DE28C420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238CC7-ECF4-32BE-91CF-00AA43A2407F}"/>
              </a:ext>
            </a:extLst>
          </p:cNvPr>
          <p:cNvGrpSpPr/>
          <p:nvPr/>
        </p:nvGrpSpPr>
        <p:grpSpPr>
          <a:xfrm>
            <a:off x="3769665" y="2678859"/>
            <a:ext cx="2182219" cy="1281950"/>
            <a:chOff x="3769665" y="2678859"/>
            <a:chExt cx="2182219" cy="12819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7534A5-E482-5AA4-70D7-2ACFA74336A4}"/>
                </a:ext>
              </a:extLst>
            </p:cNvPr>
            <p:cNvSpPr/>
            <p:nvPr/>
          </p:nvSpPr>
          <p:spPr>
            <a:xfrm>
              <a:off x="4867835" y="2678859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A126C2-EE2D-4EEF-61B9-9581100F4EB4}"/>
                </a:ext>
              </a:extLst>
            </p:cNvPr>
            <p:cNvSpPr/>
            <p:nvPr/>
          </p:nvSpPr>
          <p:spPr>
            <a:xfrm>
              <a:off x="4388226" y="3113646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B5CA8D-E886-A618-3BC5-8908A568B3BD}"/>
                </a:ext>
              </a:extLst>
            </p:cNvPr>
            <p:cNvSpPr/>
            <p:nvPr/>
          </p:nvSpPr>
          <p:spPr>
            <a:xfrm>
              <a:off x="3769665" y="3530503"/>
              <a:ext cx="802336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35B3D-0D4A-8970-9FE9-A0D843E0007B}"/>
              </a:ext>
            </a:extLst>
          </p:cNvPr>
          <p:cNvGrpSpPr/>
          <p:nvPr/>
        </p:nvGrpSpPr>
        <p:grpSpPr>
          <a:xfrm>
            <a:off x="892667" y="2651967"/>
            <a:ext cx="5334003" cy="777033"/>
            <a:chOff x="892667" y="3109165"/>
            <a:chExt cx="5334003" cy="7770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782065-0ABE-774C-3FAC-225B03D9BB29}"/>
                </a:ext>
              </a:extLst>
            </p:cNvPr>
            <p:cNvSpPr/>
            <p:nvPr/>
          </p:nvSpPr>
          <p:spPr>
            <a:xfrm>
              <a:off x="892667" y="3109165"/>
              <a:ext cx="4579608" cy="4347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D90ED05-937A-9764-4EBE-8FDCF945E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7949" y="3447581"/>
              <a:ext cx="728721" cy="4386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994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FD4-4B35-D0FB-85CA-F58930D1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530E52-6B11-AB2A-A7C9-D44F6F64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 (in English)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DE2C5D27-5DDD-F8CA-3835-BDBCF0202D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DE2C5D27-5DDD-F8CA-3835-BDBCF0202D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2326" r="-73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941F1226-C18B-7DAB-FF07-97255E6195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Over a vanishingly small interval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</a:rPr>
                  <a:t>you may get 1 event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…</a:t>
                </a:r>
              </a:p>
              <a:p>
                <a:r>
                  <a:rPr lang="en-US" i="1" dirty="0"/>
                  <a:t>otherwise, you’ll get 0 events;  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you’ll never get many concurrent events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941F1226-C18B-7DAB-FF07-97255E619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90" t="-2319" r="-2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9ADB90B9-E04C-0DCB-640D-BE9FECF0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38C620E-31BE-8AAE-60A7-A569588960D4}"/>
              </a:ext>
            </a:extLst>
          </p:cNvPr>
          <p:cNvGrpSpPr/>
          <p:nvPr/>
        </p:nvGrpSpPr>
        <p:grpSpPr>
          <a:xfrm>
            <a:off x="3769665" y="2678859"/>
            <a:ext cx="2182219" cy="1281950"/>
            <a:chOff x="3769665" y="2678859"/>
            <a:chExt cx="2182219" cy="12819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D05EB0-21D6-BA23-5BC9-F242DAFF57B7}"/>
                </a:ext>
              </a:extLst>
            </p:cNvPr>
            <p:cNvSpPr/>
            <p:nvPr/>
          </p:nvSpPr>
          <p:spPr>
            <a:xfrm>
              <a:off x="4867835" y="2678859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1466E5-655D-A865-1B56-6D34DB1EA620}"/>
                </a:ext>
              </a:extLst>
            </p:cNvPr>
            <p:cNvSpPr/>
            <p:nvPr/>
          </p:nvSpPr>
          <p:spPr>
            <a:xfrm>
              <a:off x="4388226" y="3113646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228A93-3CC8-2DBA-ECAE-5B7741B04B8B}"/>
                </a:ext>
              </a:extLst>
            </p:cNvPr>
            <p:cNvSpPr/>
            <p:nvPr/>
          </p:nvSpPr>
          <p:spPr>
            <a:xfrm>
              <a:off x="3769665" y="3530503"/>
              <a:ext cx="802336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320D2CA-A414-C0FD-335E-0927A7488950}"/>
              </a:ext>
            </a:extLst>
          </p:cNvPr>
          <p:cNvGrpSpPr/>
          <p:nvPr/>
        </p:nvGrpSpPr>
        <p:grpSpPr>
          <a:xfrm>
            <a:off x="892667" y="3526022"/>
            <a:ext cx="5279533" cy="475272"/>
            <a:chOff x="892667" y="3109165"/>
            <a:chExt cx="5279533" cy="47527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F0138B-2C08-9330-53AF-B1A92C6A26C8}"/>
                </a:ext>
              </a:extLst>
            </p:cNvPr>
            <p:cNvSpPr/>
            <p:nvPr/>
          </p:nvSpPr>
          <p:spPr>
            <a:xfrm>
              <a:off x="892667" y="3109165"/>
              <a:ext cx="4579608" cy="4347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6711983-82D0-3AB7-A7D5-E9DC1506D3F8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5497949" y="3447581"/>
              <a:ext cx="674251" cy="1368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920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E665-4371-1B79-1102-6D4DD42C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5938-F71C-C205-C173-C49145EE2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event simulation as a convolution of point processes</a:t>
            </a:r>
          </a:p>
          <a:p>
            <a:r>
              <a:rPr lang="en-US" dirty="0"/>
              <a:t>Non-homogeneous Poisson point processes (NHPPPs)</a:t>
            </a:r>
          </a:p>
          <a:p>
            <a:r>
              <a:rPr lang="en-US" dirty="0"/>
              <a:t>Sampling from NHPPPs</a:t>
            </a:r>
          </a:p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926100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7D6F6-F256-D6DB-FF23-7B0AECDC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3F9AD2-6953-CE6C-B923-CD4BBC58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point process (in English)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CFC2DEAF-B6EC-0AAE-212E-904B910FAD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for a sequence of events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/>
                  <a:t> and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800"/>
                  <a:t>, then that sequence is a Poisson point process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CFC2DEAF-B6EC-0AAE-212E-904B910FA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2326" r="-733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0224637-D33A-78AC-B420-C090259BC6B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Over a vanishingly small interval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</a:rPr>
                  <a:t>you may get 1 event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…</a:t>
                </a:r>
              </a:p>
              <a:p>
                <a:r>
                  <a:rPr lang="en-US" i="1" dirty="0"/>
                  <a:t>otherwise, you’ll get 0 events;  </a:t>
                </a:r>
              </a:p>
              <a:p>
                <a:r>
                  <a:rPr lang="en-US" i="1" dirty="0"/>
                  <a:t>you’ll never get many concurrent events 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and it does not matter what happened in the past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0224637-D33A-78AC-B420-C090259BC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90" t="-2319" r="-2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437D0A46-AE6D-3474-E626-404A83C3C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67" y="2706220"/>
            <a:ext cx="5072665" cy="17682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A3CDB3-4023-2FBC-960C-1D19315158E4}"/>
              </a:ext>
            </a:extLst>
          </p:cNvPr>
          <p:cNvGrpSpPr/>
          <p:nvPr/>
        </p:nvGrpSpPr>
        <p:grpSpPr>
          <a:xfrm>
            <a:off x="3769665" y="2678859"/>
            <a:ext cx="2182219" cy="1281950"/>
            <a:chOff x="3769665" y="2678859"/>
            <a:chExt cx="2182219" cy="12819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C60EDE-77BD-E855-4C3E-3474FDFCC70F}"/>
                </a:ext>
              </a:extLst>
            </p:cNvPr>
            <p:cNvSpPr/>
            <p:nvPr/>
          </p:nvSpPr>
          <p:spPr>
            <a:xfrm>
              <a:off x="4867835" y="2678859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16F8C4-9F46-66ED-FD1E-C0AA7A7B1F72}"/>
                </a:ext>
              </a:extLst>
            </p:cNvPr>
            <p:cNvSpPr/>
            <p:nvPr/>
          </p:nvSpPr>
          <p:spPr>
            <a:xfrm>
              <a:off x="4388226" y="3113646"/>
              <a:ext cx="1084049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B0293F-80B6-8BDE-7F78-A434B649D487}"/>
                </a:ext>
              </a:extLst>
            </p:cNvPr>
            <p:cNvSpPr/>
            <p:nvPr/>
          </p:nvSpPr>
          <p:spPr>
            <a:xfrm>
              <a:off x="3769665" y="3530503"/>
              <a:ext cx="802336" cy="430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rgbClr val="FF0000"/>
                  </a:solidFill>
                </a:rPr>
                <a:t>0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1E24D1-DCFA-E527-4094-8F059C8355C8}"/>
              </a:ext>
            </a:extLst>
          </p:cNvPr>
          <p:cNvGrpSpPr/>
          <p:nvPr/>
        </p:nvGrpSpPr>
        <p:grpSpPr>
          <a:xfrm>
            <a:off x="892667" y="3956326"/>
            <a:ext cx="5334003" cy="857412"/>
            <a:chOff x="892667" y="3109165"/>
            <a:chExt cx="5334003" cy="8574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D60B16-5FAE-E6EC-C2FB-B236B7874850}"/>
                </a:ext>
              </a:extLst>
            </p:cNvPr>
            <p:cNvSpPr/>
            <p:nvPr/>
          </p:nvSpPr>
          <p:spPr>
            <a:xfrm>
              <a:off x="892667" y="3109165"/>
              <a:ext cx="4579608" cy="4347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6421F0-6220-3751-80A1-3772EFCD93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7949" y="3447581"/>
              <a:ext cx="728721" cy="5189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908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BFE889A8-5DA2-E073-8488-6A55EF1E3B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 the example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BFE889A8-5DA2-E073-8488-6A55EF1E3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4DF765-6E9C-A8AC-2A12-DEB52B7E1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Event times for five instantiations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E8BF7E-45B9-531A-C62F-9A6AD05434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1712443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47C18-A661-6C0A-9BAF-350CBB05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835C7F74-2820-B130-567A-5A418D021A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intensity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 the example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835C7F74-2820-B130-567A-5A418D021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595BD86-0837-F8E3-967E-552FAF27EF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 the number of instantiations increases, the histogram approaches the shape of the 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intensity function governs event occurrence.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595BD86-0837-F8E3-967E-552FAF27E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4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87D556-B7E0-FDBB-6CE4-41D62F575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678A5-FEE8-C84F-2902-7532FE6EF28E}"/>
              </a:ext>
            </a:extLst>
          </p:cNvPr>
          <p:cNvSpPr txBox="1"/>
          <p:nvPr/>
        </p:nvSpPr>
        <p:spPr>
          <a:xfrm>
            <a:off x="6333565" y="5903259"/>
            <a:ext cx="559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intensity function is scaled by the expected number of events in the interval to be on the same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922EA-F675-AB4E-52CF-594C3F9C2D76}"/>
                  </a:ext>
                </a:extLst>
              </p:cNvPr>
              <p:cNvSpPr txBox="1"/>
              <p:nvPr/>
            </p:nvSpPr>
            <p:spPr>
              <a:xfrm>
                <a:off x="10850962" y="3580777"/>
                <a:ext cx="643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922EA-F675-AB4E-52CF-594C3F9C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0962" y="3580777"/>
                <a:ext cx="6439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683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B272-0921-0574-8B8B-2C9AAFFA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Time-homogeneous and non-homogeneous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FD522E-9991-A9E4-FCD4-AE127C9D4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constant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Poisson point process (PPP) is called time-homogeneous</a:t>
                </a:r>
              </a:p>
              <a:p>
                <a:r>
                  <a:rPr lang="en-US" dirty="0"/>
                  <a:t>Otherwise, it is called a non-homogeneous PPP (NHPPP)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FD522E-9991-A9E4-FCD4-AE127C9D4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847EBF-6073-F229-4FCC-20C32505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events vs earliest event in the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2138C8-46BE-7AE2-E687-732D59006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events, 10K instantiations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89C0F-59FB-904E-8031-358CA3957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Earliest event, 10K instantiations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4FB3511-E2B2-17F7-92E4-E490E9C8C5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4B0C565-3DA6-E21A-2A1B-B190CE0F40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F00209-6310-DED9-4A57-CA921A82AC73}"/>
              </a:ext>
            </a:extLst>
          </p:cNvPr>
          <p:cNvSpPr txBox="1"/>
          <p:nvPr/>
        </p:nvSpPr>
        <p:spPr>
          <a:xfrm>
            <a:off x="6477794" y="5866497"/>
            <a:ext cx="527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histogram of the earliest event times does not approach the shape of the intensity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999-9314-E353-EF79-123D18580CA9}"/>
                  </a:ext>
                </a:extLst>
              </p:cNvPr>
              <p:cNvSpPr txBox="1"/>
              <p:nvPr/>
            </p:nvSpPr>
            <p:spPr>
              <a:xfrm>
                <a:off x="2858814" y="2975769"/>
                <a:ext cx="28059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∈[1, 5]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8F999-9314-E353-EF79-123D1858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814" y="2975769"/>
                <a:ext cx="2805960" cy="710194"/>
              </a:xfrm>
              <a:prstGeom prst="rect">
                <a:avLst/>
              </a:prstGeom>
              <a:blipFill>
                <a:blip r:embed="rId4"/>
                <a:stretch>
                  <a:fillRect l="-12217" t="-191228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7BBE7E-D1B8-CE55-25D7-E03FDD3191EF}"/>
                  </a:ext>
                </a:extLst>
              </p:cNvPr>
              <p:cNvSpPr txBox="1"/>
              <p:nvPr/>
            </p:nvSpPr>
            <p:spPr>
              <a:xfrm>
                <a:off x="8243834" y="2975769"/>
                <a:ext cx="28059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∈[1, 5]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7BBE7E-D1B8-CE55-25D7-E03FDD31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834" y="2975769"/>
                <a:ext cx="2805960" cy="710194"/>
              </a:xfrm>
              <a:prstGeom prst="rect">
                <a:avLst/>
              </a:prstGeom>
              <a:blipFill>
                <a:blip r:embed="rId5"/>
                <a:stretch>
                  <a:fillRect l="-11659" t="-191228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563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D8A5-F13F-01BB-43BD-C3D449F9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events vs earliest event, different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16181-0D8A-71E2-C54B-CBF0E2E23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events, 100K instantiations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8774C88-5843-D1A4-4ACB-1F00455149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53CF1F-DCF6-010B-00A3-D14B6DE03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Earliest event</a:t>
            </a:r>
            <a:r>
              <a:rPr lang="en-US"/>
              <a:t>, 100K </a:t>
            </a:r>
            <a:r>
              <a:rPr lang="en-US" dirty="0"/>
              <a:t>instantiations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71AA7DB-A9D9-3134-282D-1C83B52E10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F761AA-5483-D85E-1694-E6D92A570723}"/>
                  </a:ext>
                </a:extLst>
              </p:cNvPr>
              <p:cNvSpPr txBox="1"/>
              <p:nvPr/>
            </p:nvSpPr>
            <p:spPr>
              <a:xfrm>
                <a:off x="1941030" y="3041081"/>
                <a:ext cx="3216329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∈[1, 5]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F761AA-5483-D85E-1694-E6D92A570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030" y="3041081"/>
                <a:ext cx="3216329" cy="710194"/>
              </a:xfrm>
              <a:prstGeom prst="rect">
                <a:avLst/>
              </a:prstGeom>
              <a:blipFill>
                <a:blip r:embed="rId4"/>
                <a:stretch>
                  <a:fillRect l="-9804"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C1EBB8-AE8B-D445-3F7B-B47D31AF2FFE}"/>
                  </a:ext>
                </a:extLst>
              </p:cNvPr>
              <p:cNvSpPr txBox="1"/>
              <p:nvPr/>
            </p:nvSpPr>
            <p:spPr>
              <a:xfrm>
                <a:off x="8575048" y="3041081"/>
                <a:ext cx="3216329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∈[1, 5]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C1EBB8-AE8B-D445-3F7B-B47D31AF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048" y="3041081"/>
                <a:ext cx="3216329" cy="710194"/>
              </a:xfrm>
              <a:prstGeom prst="rect">
                <a:avLst/>
              </a:prstGeom>
              <a:blipFill>
                <a:blip r:embed="rId5"/>
                <a:stretch>
                  <a:fillRect l="-9843"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546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BFF91B-8841-C579-2334-BC9253F4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three important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D8C128B-2639-8AF9-DF65-46A5B84FC4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Cumulative intensity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Inverse cumulative intensity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defined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D8C128B-2639-8AF9-DF65-46A5B84FC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570C7F9-DAF2-A954-B963-47F9AB2D4F15}"/>
              </a:ext>
            </a:extLst>
          </p:cNvPr>
          <p:cNvSpPr txBox="1"/>
          <p:nvPr/>
        </p:nvSpPr>
        <p:spPr>
          <a:xfrm>
            <a:off x="6172200" y="1690688"/>
            <a:ext cx="442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Always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Sufficient to sample from any NHPPP efficiently and accurately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9A27A-EAC9-2D9E-779C-E640DC4BA081}"/>
              </a:ext>
            </a:extLst>
          </p:cNvPr>
          <p:cNvSpPr txBox="1"/>
          <p:nvPr/>
        </p:nvSpPr>
        <p:spPr>
          <a:xfrm>
            <a:off x="6172200" y="4647344"/>
            <a:ext cx="4785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Not always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available, you accelerate sampling by several times</a:t>
            </a:r>
          </a:p>
        </p:txBody>
      </p:sp>
    </p:spTree>
    <p:extLst>
      <p:ext uri="{BB962C8B-B14F-4D97-AF65-F5344CB8AC3E}">
        <p14:creationId xmlns:p14="http://schemas.microsoft.com/office/powerpoint/2010/main" val="1185028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CFDD1-AE6C-6DCA-13EA-8F5AD8465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D3D6D8-8D08-3C6B-C9C6-5C843C5254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A492712-308C-9C1C-8F08-7DA58A2E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and cumulative intensity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AC5BEF2-4C8D-ED15-E59E-0EA26C94588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AC5BEF2-4C8D-ED15-E59E-0EA26C945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72BAD05-3B00-DF81-5802-5570332813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FABA4E8F-4EC2-2C2C-4271-E7FCDBD4865C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Cumulative intensity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FABA4E8F-4EC2-2C2C-4271-E7FCDBD4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4EDB5-65E7-CC9B-B574-EE69ED9B552D}"/>
                  </a:ext>
                </a:extLst>
              </p:cNvPr>
              <p:cNvSpPr txBox="1"/>
              <p:nvPr/>
            </p:nvSpPr>
            <p:spPr>
              <a:xfrm>
                <a:off x="7646705" y="3109380"/>
                <a:ext cx="1947841" cy="71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4EDB5-65E7-CC9B-B574-EE69ED9B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05" y="3109380"/>
                <a:ext cx="1947841" cy="711733"/>
              </a:xfrm>
              <a:prstGeom prst="rect">
                <a:avLst/>
              </a:prstGeom>
              <a:blipFill>
                <a:blip r:embed="rId6"/>
                <a:stretch>
                  <a:fillRect l="-7097" t="-152632" b="-2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341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447E2B8-55ED-5078-6085-369522F4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909EE9-EE94-F766-10D9-1B28D304E1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0B6D34-48A2-D89F-D164-388F363B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and cumulative intensity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1FA84E63-D6BA-E016-B355-D3CB494E927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1FA84E63-D6BA-E016-B355-D3CB494E9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A97FC212-3896-7C60-832D-6B2EE63A1383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Cumulative intensity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A97FC212-3896-7C60-832D-6B2EE63A1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A2C46C-5F5C-7C01-F6FC-FE5320750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D99D34D-616A-2844-0B1C-F1DBF0ED8016}"/>
              </a:ext>
            </a:extLst>
          </p:cNvPr>
          <p:cNvGrpSpPr/>
          <p:nvPr/>
        </p:nvGrpSpPr>
        <p:grpSpPr>
          <a:xfrm>
            <a:off x="3398071" y="3636447"/>
            <a:ext cx="2306610" cy="1293899"/>
            <a:chOff x="3398071" y="3636447"/>
            <a:chExt cx="2306610" cy="1293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377091-3663-EEEA-64DE-839875D30A0D}"/>
                    </a:ext>
                  </a:extLst>
                </p:cNvPr>
                <p:cNvSpPr txBox="1"/>
                <p:nvPr/>
              </p:nvSpPr>
              <p:spPr>
                <a:xfrm>
                  <a:off x="3398071" y="3636447"/>
                  <a:ext cx="23066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2.3, 3.6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377091-3663-EEEA-64DE-839875D30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071" y="3636447"/>
                  <a:ext cx="23066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B2049C-A67D-A733-3F54-21AC8D55AC3B}"/>
                </a:ext>
              </a:extLst>
            </p:cNvPr>
            <p:cNvCxnSpPr>
              <a:cxnSpLocks/>
            </p:cNvCxnSpPr>
            <p:nvPr/>
          </p:nvCxnSpPr>
          <p:spPr>
            <a:xfrm>
              <a:off x="3756454" y="4005779"/>
              <a:ext cx="160638" cy="92456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D03C4B-E116-5A7B-1193-3DDA89030402}"/>
              </a:ext>
            </a:extLst>
          </p:cNvPr>
          <p:cNvGrpSpPr/>
          <p:nvPr/>
        </p:nvGrpSpPr>
        <p:grpSpPr>
          <a:xfrm>
            <a:off x="7288359" y="3280062"/>
            <a:ext cx="2384820" cy="1212714"/>
            <a:chOff x="7288359" y="3280062"/>
            <a:chExt cx="2384820" cy="1212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A1FD0FB-BD7A-E64C-6CE5-6AB4F6BBF8DA}"/>
                    </a:ext>
                  </a:extLst>
                </p:cNvPr>
                <p:cNvSpPr txBox="1"/>
                <p:nvPr/>
              </p:nvSpPr>
              <p:spPr>
                <a:xfrm>
                  <a:off x="7288359" y="3280062"/>
                  <a:ext cx="2384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3.6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(2.3)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=1.3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A1FD0FB-BD7A-E64C-6CE5-6AB4F6BBF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359" y="3280062"/>
                  <a:ext cx="238482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F0C38D4-35E5-0A6B-5954-6C35C5612974}"/>
                </a:ext>
              </a:extLst>
            </p:cNvPr>
            <p:cNvCxnSpPr/>
            <p:nvPr/>
          </p:nvCxnSpPr>
          <p:spPr>
            <a:xfrm>
              <a:off x="8677295" y="4127157"/>
              <a:ext cx="0" cy="36561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ABAA81-CE50-B35B-AE73-3D4ED04FB4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4116" y="3625595"/>
              <a:ext cx="933751" cy="6843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8071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A9516A-B2D6-6E16-0DFA-2BFC6A1A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19FECAF-8A64-B27A-37D8-1A1416CD2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82FE6D-F8AF-AC4C-4207-8DDF55F1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and cumulative intensity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55CC57-EC30-DAEA-8713-9CA2EE315E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85ED3A7-383D-415A-F834-FE13636B7437}"/>
              </a:ext>
            </a:extLst>
          </p:cNvPr>
          <p:cNvGrpSpPr/>
          <p:nvPr/>
        </p:nvGrpSpPr>
        <p:grpSpPr>
          <a:xfrm>
            <a:off x="3174124" y="3636447"/>
            <a:ext cx="2823451" cy="1293899"/>
            <a:chOff x="3174124" y="3636447"/>
            <a:chExt cx="2823451" cy="1293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6D11B06-1CC3-9555-4221-76CCEAA5B85C}"/>
                    </a:ext>
                  </a:extLst>
                </p:cNvPr>
                <p:cNvSpPr txBox="1"/>
                <p:nvPr/>
              </p:nvSpPr>
              <p:spPr>
                <a:xfrm>
                  <a:off x="3174124" y="3636447"/>
                  <a:ext cx="28234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6D11B06-1CC3-9555-4221-76CCEAA5B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124" y="3636447"/>
                  <a:ext cx="282345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0E5A41-689D-1E47-B167-51E4962D738D}"/>
                </a:ext>
              </a:extLst>
            </p:cNvPr>
            <p:cNvCxnSpPr>
              <a:cxnSpLocks/>
            </p:cNvCxnSpPr>
            <p:nvPr/>
          </p:nvCxnSpPr>
          <p:spPr>
            <a:xfrm>
              <a:off x="3756454" y="4005779"/>
              <a:ext cx="160638" cy="92456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11C04B-4FE2-3F66-7212-FC519AE303DF}"/>
              </a:ext>
            </a:extLst>
          </p:cNvPr>
          <p:cNvGrpSpPr/>
          <p:nvPr/>
        </p:nvGrpSpPr>
        <p:grpSpPr>
          <a:xfrm>
            <a:off x="7288359" y="3280062"/>
            <a:ext cx="2967607" cy="1212714"/>
            <a:chOff x="7288359" y="3280062"/>
            <a:chExt cx="2967607" cy="1212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55B67E-B879-2F8B-CE3A-1974C5FE3A9A}"/>
                    </a:ext>
                  </a:extLst>
                </p:cNvPr>
                <p:cNvSpPr txBox="1"/>
                <p:nvPr/>
              </p:nvSpPr>
              <p:spPr>
                <a:xfrm>
                  <a:off x="7288359" y="3280062"/>
                  <a:ext cx="29676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55B67E-B879-2F8B-CE3A-1974C5FE3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359" y="3280062"/>
                  <a:ext cx="296760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9BD16BE-F00F-8A10-E324-4B602AE91895}"/>
                </a:ext>
              </a:extLst>
            </p:cNvPr>
            <p:cNvCxnSpPr/>
            <p:nvPr/>
          </p:nvCxnSpPr>
          <p:spPr>
            <a:xfrm>
              <a:off x="8677295" y="4127157"/>
              <a:ext cx="0" cy="36561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8BE3DB-39BB-F09F-BAA7-72C035222E3F}"/>
                </a:ext>
              </a:extLst>
            </p:cNvPr>
            <p:cNvCxnSpPr>
              <a:cxnSpLocks/>
            </p:cNvCxnSpPr>
            <p:nvPr/>
          </p:nvCxnSpPr>
          <p:spPr>
            <a:xfrm>
              <a:off x="7694116" y="3625595"/>
              <a:ext cx="933751" cy="6843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FECF11-230C-7A1D-191C-B2CF809A051E}"/>
                  </a:ext>
                </a:extLst>
              </p:cNvPr>
              <p:cNvSpPr txBox="1"/>
              <p:nvPr/>
            </p:nvSpPr>
            <p:spPr>
              <a:xfrm>
                <a:off x="2990566" y="1574171"/>
                <a:ext cx="621086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200" dirty="0"/>
                  <a:t>, </a:t>
                </a:r>
              </a:p>
              <a:p>
                <a:r>
                  <a:rPr lang="en-US" sz="3200" dirty="0"/>
                  <a:t>irrespective of the form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FECF11-230C-7A1D-191C-B2CF809A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566" y="1574171"/>
                <a:ext cx="6210867" cy="1077218"/>
              </a:xfrm>
              <a:prstGeom prst="rect">
                <a:avLst/>
              </a:prstGeom>
              <a:blipFill>
                <a:blip r:embed="rId6"/>
                <a:stretch>
                  <a:fillRect l="-2449" t="-6977" r="-1429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13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596F5-0E30-23D2-174F-7320ECEE3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71D4-3444-D00B-029C-E81C72F9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29AA-54A4-8EC2-EA83-CCB5EFA9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Discrete event simulation as a convolution of point processes</a:t>
            </a:r>
          </a:p>
          <a:p>
            <a:r>
              <a:rPr lang="en-US" dirty="0"/>
              <a:t>Non-homogeneous Poisson point processes (NHPPPs) </a:t>
            </a:r>
          </a:p>
          <a:p>
            <a:r>
              <a:rPr lang="en-US" dirty="0"/>
              <a:t>Sampling from NHPPPs</a:t>
            </a:r>
          </a:p>
          <a:p>
            <a:r>
              <a:rPr lang="en-US" dirty="0"/>
              <a:t>Demonstration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BD1E356-622A-7ADF-D1AC-5ED7A4948C75}"/>
              </a:ext>
            </a:extLst>
          </p:cNvPr>
          <p:cNvSpPr/>
          <p:nvPr/>
        </p:nvSpPr>
        <p:spPr>
          <a:xfrm>
            <a:off x="232718" y="1862694"/>
            <a:ext cx="556054" cy="3368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2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FF7C-4AEA-F494-1D56-70E41B9C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52057-FDA8-024D-8094-EE3D521CF6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794" y="2975769"/>
            <a:ext cx="4572000" cy="27432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6AC51B-9273-63B0-D5C4-1DA46C68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intensity function and its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058835FE-A2C1-8D31-BD16-31CAB79D10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Cumulative intensity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058835FE-A2C1-8D31-BD16-31CAB79D1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BA04777E-18C7-ADCA-58D7-45513E208F7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Inverse cumulative intensity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BA04777E-18C7-ADCA-58D7-45513E208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956" t="-151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DCFC46B-3D98-7E16-AFF3-B7ED15294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132681" y="2975769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A4678A-4193-5CC4-841E-9C4F011E62BC}"/>
                  </a:ext>
                </a:extLst>
              </p:cNvPr>
              <p:cNvSpPr txBox="1"/>
              <p:nvPr/>
            </p:nvSpPr>
            <p:spPr>
              <a:xfrm>
                <a:off x="7144082" y="2969591"/>
                <a:ext cx="1785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A4678A-4193-5CC4-841E-9C4F011E6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082" y="2969591"/>
                <a:ext cx="17852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A33498-8D77-2820-CBB7-5A43303211F8}"/>
                  </a:ext>
                </a:extLst>
              </p:cNvPr>
              <p:cNvSpPr txBox="1"/>
              <p:nvPr/>
            </p:nvSpPr>
            <p:spPr>
              <a:xfrm>
                <a:off x="1680131" y="2969591"/>
                <a:ext cx="2222468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A33498-8D77-2820-CBB7-5A4330321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131" y="2969591"/>
                <a:ext cx="2222468" cy="710194"/>
              </a:xfrm>
              <a:prstGeom prst="rect">
                <a:avLst/>
              </a:prstGeom>
              <a:blipFill>
                <a:blip r:embed="rId7"/>
                <a:stretch>
                  <a:fillRect l="-14205"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029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9EC9A-6208-675A-C86F-822F7948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84" y="1748075"/>
            <a:ext cx="4858799" cy="3685276"/>
          </a:xfrm>
          <a:prstGeom prst="rect">
            <a:avLst/>
          </a:prstGeom>
        </p:spPr>
      </p:pic>
      <p:sp>
        <p:nvSpPr>
          <p:cNvPr id="394" name="Google Shape;39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2800"/>
              <a:buFont typeface="Georgia"/>
              <a:buNone/>
            </a:pPr>
            <a:r>
              <a:rPr lang="en-US" dirty="0"/>
              <a:t>Duality with the Poisson counting process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53169-3AD7-6C46-913F-65D5F3FD4DDE}"/>
              </a:ext>
            </a:extLst>
          </p:cNvPr>
          <p:cNvSpPr txBox="1"/>
          <p:nvPr/>
        </p:nvSpPr>
        <p:spPr>
          <a:xfrm>
            <a:off x="1375718" y="2056972"/>
            <a:ext cx="33688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Poisson </a:t>
            </a:r>
            <a:r>
              <a:rPr lang="en-US" sz="3200" i="1" dirty="0">
                <a:solidFill>
                  <a:srgbClr val="FF0000"/>
                </a:solidFill>
              </a:rPr>
              <a:t>counting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0BB39-E3DC-424F-BA93-D910107A369A}"/>
              </a:ext>
            </a:extLst>
          </p:cNvPr>
          <p:cNvSpPr txBox="1"/>
          <p:nvPr/>
        </p:nvSpPr>
        <p:spPr>
          <a:xfrm>
            <a:off x="5546984" y="5636387"/>
            <a:ext cx="5018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Poisson </a:t>
            </a:r>
            <a:r>
              <a:rPr lang="en-US" sz="3200" i="1" dirty="0">
                <a:solidFill>
                  <a:srgbClr val="FF0000"/>
                </a:solidFill>
              </a:rPr>
              <a:t>point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63BFB-87E9-7236-C2E8-A854BC528EF0}"/>
                  </a:ext>
                </a:extLst>
              </p:cNvPr>
              <p:cNvSpPr txBox="1"/>
              <p:nvPr/>
            </p:nvSpPr>
            <p:spPr>
              <a:xfrm>
                <a:off x="1375718" y="3212761"/>
                <a:ext cx="292040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Cumulative number events over time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63BFB-87E9-7236-C2E8-A854BC528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718" y="3212761"/>
                <a:ext cx="2920406" cy="1015663"/>
              </a:xfrm>
              <a:prstGeom prst="rect">
                <a:avLst/>
              </a:prstGeom>
              <a:blipFill>
                <a:blip r:embed="rId4"/>
                <a:stretch>
                  <a:fillRect l="-2165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0D8C510A-3DB3-8A73-1EBE-5849B34AAB6F}"/>
              </a:ext>
            </a:extLst>
          </p:cNvPr>
          <p:cNvSpPr/>
          <p:nvPr/>
        </p:nvSpPr>
        <p:spPr>
          <a:xfrm>
            <a:off x="5056992" y="1797739"/>
            <a:ext cx="382795" cy="2945088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B3A784-A9CA-AC4F-834C-294AE0D6652C}"/>
                  </a:ext>
                </a:extLst>
              </p:cNvPr>
              <p:cNvSpPr txBox="1"/>
              <p:nvPr/>
            </p:nvSpPr>
            <p:spPr>
              <a:xfrm>
                <a:off x="6340453" y="6226865"/>
                <a:ext cx="36383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B3A784-A9CA-AC4F-834C-294AE0D6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53" y="6226865"/>
                <a:ext cx="363833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E3763040-C14E-1FAB-F1A3-55F8E0AFFA67}"/>
              </a:ext>
            </a:extLst>
          </p:cNvPr>
          <p:cNvSpPr/>
          <p:nvPr/>
        </p:nvSpPr>
        <p:spPr>
          <a:xfrm rot="16200000">
            <a:off x="8117829" y="3494772"/>
            <a:ext cx="264540" cy="4141696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76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D524-61E7-0745-A204-C607D372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42B-3902-AB4E-B741-E901E29B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36A3-051E-1FC7-DF09-A1919065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event simulation as a convolution of point processes</a:t>
            </a:r>
          </a:p>
          <a:p>
            <a:r>
              <a:rPr lang="en-US" dirty="0"/>
              <a:t>Non-homogeneous Poisson point processes (NHPPPs) </a:t>
            </a:r>
          </a:p>
          <a:p>
            <a:r>
              <a:rPr lang="en-US" dirty="0">
                <a:solidFill>
                  <a:srgbClr val="FF0000"/>
                </a:solidFill>
              </a:rPr>
              <a:t>Sampling from NHPPPs</a:t>
            </a:r>
          </a:p>
          <a:p>
            <a:r>
              <a:rPr lang="en-US" dirty="0"/>
              <a:t>Demonstration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5E468AF-6B12-B8E6-5DEC-AFD44DFEDD90}"/>
              </a:ext>
            </a:extLst>
          </p:cNvPr>
          <p:cNvSpPr/>
          <p:nvPr/>
        </p:nvSpPr>
        <p:spPr>
          <a:xfrm>
            <a:off x="232718" y="2883423"/>
            <a:ext cx="556054" cy="3368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947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E5BBD-BABA-8777-204E-FE642791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important properties for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4ED77E7-E79D-2B01-EE9B-F6310210F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Memorylessness</a:t>
                </a:r>
              </a:p>
              <a:p>
                <a:pPr marL="0" indent="0">
                  <a:buNone/>
                </a:pPr>
                <a:r>
                  <a:rPr lang="en-US" dirty="0"/>
                  <a:t>You can ignore what happens outside your interval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b="1" dirty="0"/>
                  <a:t>Composability </a:t>
                </a:r>
              </a:p>
              <a:p>
                <a:pPr marL="0" indent="0">
                  <a:buNone/>
                </a:pPr>
                <a:r>
                  <a:rPr lang="en-US" dirty="0"/>
                  <a:t>You can merge two NHPPPs with intensities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get a new NHPPP with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Transmutability (time warping)</a:t>
                </a:r>
              </a:p>
              <a:p>
                <a:pPr marL="0" indent="0">
                  <a:buNone/>
                </a:pPr>
                <a:r>
                  <a:rPr lang="en-US" dirty="0"/>
                  <a:t>Any one-to-one transformation of the intensity function results in a unique NHPPP in the transformed time axis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4ED77E7-E79D-2B01-EE9B-F6310210F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931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C09E-A265-4B0C-DB99-34AB4800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sampling strategy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61DF5-5528-CD17-5FED-24DA253456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7076091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Sampling from constant rate PPP is easy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Memorylessness</a:t>
                </a:r>
                <a:r>
                  <a:rPr lang="en-US" dirty="0"/>
                  <a:t> implies you can treat the piecewise as constant PPPs over disjoint interval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Composability motivates an acceptance-rejection algorithm for sampling from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Time warping allows efficient sampling if you have (cheap access to)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61DF5-5528-CD17-5FED-24DA25345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7076091" cy="4351338"/>
              </a:xfrm>
              <a:blipFill>
                <a:blip r:embed="rId2"/>
                <a:stretch>
                  <a:fillRect l="-1610" t="-2326" r="-1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4532C-68A7-1F71-A712-B10824139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93005" y="1825625"/>
            <a:ext cx="1627299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easy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5EA90-46C1-40BF-5A55-67BB3B23A32E}"/>
              </a:ext>
            </a:extLst>
          </p:cNvPr>
          <p:cNvSpPr txBox="1"/>
          <p:nvPr/>
        </p:nvSpPr>
        <p:spPr>
          <a:xfrm>
            <a:off x="9193006" y="2309130"/>
            <a:ext cx="1537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i="1" dirty="0" err="1"/>
              <a:t>peasy</a:t>
            </a:r>
            <a:endParaRPr lang="en-US" sz="2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97D89-9402-8D85-E23D-E451DF72D4C4}"/>
              </a:ext>
            </a:extLst>
          </p:cNvPr>
          <p:cNvSpPr txBox="1"/>
          <p:nvPr/>
        </p:nvSpPr>
        <p:spPr>
          <a:xfrm>
            <a:off x="9193005" y="3587803"/>
            <a:ext cx="28098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i="1" dirty="0"/>
              <a:t>almost always practical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2D7B0-E588-3ADB-6AEB-E99B94E7E2B1}"/>
                  </a:ext>
                </a:extLst>
              </p:cNvPr>
              <p:cNvSpPr txBox="1"/>
              <p:nvPr/>
            </p:nvSpPr>
            <p:spPr>
              <a:xfrm>
                <a:off x="9198264" y="4843786"/>
                <a:ext cx="2993736" cy="1901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800" i="1" dirty="0"/>
                  <a:t>sometimes </a:t>
                </a:r>
              </a:p>
              <a:p>
                <a:pPr marL="0" indent="0">
                  <a:buNone/>
                </a:pPr>
                <a:r>
                  <a:rPr lang="en-US" sz="2800" i="1" dirty="0"/>
                  <a:t>possible, may be worth the hassle</a:t>
                </a: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i="1" dirty="0"/>
                  <a:t>to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2D7B0-E588-3ADB-6AEB-E99B94E7E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264" y="4843786"/>
                <a:ext cx="2993736" cy="1901033"/>
              </a:xfrm>
              <a:prstGeom prst="rect">
                <a:avLst/>
              </a:prstGeom>
              <a:blipFill>
                <a:blip r:embed="rId3"/>
                <a:stretch>
                  <a:fillRect l="-4219" t="-3333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035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2BCD5-09B4-5953-75CE-3EAD7285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Sampling from a PPP is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A317B3-0952-D6B3-CA88-E74937275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91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6ED7-C93A-2828-9D18-0F617793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06" y="365125"/>
            <a:ext cx="11010388" cy="1325563"/>
          </a:xfrm>
        </p:spPr>
        <p:txBody>
          <a:bodyPr/>
          <a:lstStyle/>
          <a:p>
            <a:r>
              <a:rPr lang="en-US" dirty="0"/>
              <a:t>Constant intensity function (homogeneous PPP)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EFAEA-EA06-B8C8-B53A-677B94B5C6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Sampling from a constant intensity function is easy.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interarrival times have an exponential distribution. </a:t>
            </a:r>
          </a:p>
        </p:txBody>
      </p:sp>
      <p:pic>
        <p:nvPicPr>
          <p:cNvPr id="16" name="Content Placeholder 17">
            <a:extLst>
              <a:ext uri="{FF2B5EF4-FFF2-40B4-BE49-F238E27FC236}">
                <a16:creationId xmlns:a16="http://schemas.microsoft.com/office/drawing/2014/main" id="{2D2C09B4-629A-382F-2F45-1D17FED1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80EB3DD0-4D7D-B3B9-268F-4F09BAE19ACF}"/>
              </a:ext>
            </a:extLst>
          </p:cNvPr>
          <p:cNvGrpSpPr/>
          <p:nvPr/>
        </p:nvGrpSpPr>
        <p:grpSpPr>
          <a:xfrm>
            <a:off x="7152850" y="2627523"/>
            <a:ext cx="4695738" cy="1660364"/>
            <a:chOff x="7152850" y="2627523"/>
            <a:chExt cx="4695738" cy="1660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5F6740-F06A-45BF-B390-6EF280F0D796}"/>
                    </a:ext>
                  </a:extLst>
                </p:cNvPr>
                <p:cNvSpPr txBox="1"/>
                <p:nvPr/>
              </p:nvSpPr>
              <p:spPr>
                <a:xfrm>
                  <a:off x="8763000" y="2627523"/>
                  <a:ext cx="3085588" cy="3960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Exponential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5F6740-F06A-45BF-B390-6EF280F0D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3000" y="2627523"/>
                  <a:ext cx="3085588" cy="396006"/>
                </a:xfrm>
                <a:prstGeom prst="rect">
                  <a:avLst/>
                </a:prstGeom>
                <a:blipFill>
                  <a:blip r:embed="rId3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E0C29-539A-7A54-EEB1-0242F82874EE}"/>
                </a:ext>
              </a:extLst>
            </p:cNvPr>
            <p:cNvGrpSpPr/>
            <p:nvPr/>
          </p:nvGrpSpPr>
          <p:grpSpPr>
            <a:xfrm>
              <a:off x="7152850" y="2986458"/>
              <a:ext cx="4032340" cy="1301429"/>
              <a:chOff x="7152850" y="2986458"/>
              <a:chExt cx="4032340" cy="130142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0A751DA-354D-76BC-603F-2A82C28F8D7C}"/>
                  </a:ext>
                </a:extLst>
              </p:cNvPr>
              <p:cNvGrpSpPr/>
              <p:nvPr/>
            </p:nvGrpSpPr>
            <p:grpSpPr>
              <a:xfrm>
                <a:off x="7580376" y="3524149"/>
                <a:ext cx="2989740" cy="164592"/>
                <a:chOff x="7580376" y="3277175"/>
                <a:chExt cx="2989740" cy="164592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FE49FE6-C234-9FB3-C2FA-9257E5834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0376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DEC5842-9C79-41F1-4BC0-065D06D5FC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3270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CFC4230-7FB9-B151-5E05-A99D9775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0116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FBF4189-F7CF-242A-ACF6-D2DE8D589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58000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982BEC8-37C2-6674-C6EA-293EE087F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8018" y="3277175"/>
                  <a:ext cx="0" cy="1645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83EA0DC-AE6E-C973-8737-CABBE68E2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0376" y="3359471"/>
                  <a:ext cx="242894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headEnd type="stealth" w="sm" len="sm"/>
                  <a:tailEnd type="stealth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D930B3F-B0FA-CABB-7B03-2163B14D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9229" y="3359471"/>
                  <a:ext cx="2122421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headEnd type="stealth" w="sm" len="sm"/>
                  <a:tailEnd type="stealth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CCCE1AB1-9454-DDB7-7A44-5563829FF0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64897" y="3359471"/>
                  <a:ext cx="44771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headEnd type="stealth" w="sm" len="sm"/>
                  <a:tailEnd type="stealth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ACBC5629-4754-1D9F-612E-20FD90638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9875" y="3359471"/>
                  <a:ext cx="133891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headEnd type="stealth" w="sm" len="sm"/>
                  <a:tailEnd type="stealth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237A36-6B6A-682F-5441-80734CB63E88}"/>
                  </a:ext>
                </a:extLst>
              </p:cNvPr>
              <p:cNvCxnSpPr/>
              <p:nvPr/>
            </p:nvCxnSpPr>
            <p:spPr>
              <a:xfrm flipH="1">
                <a:off x="9124826" y="2986458"/>
                <a:ext cx="189186" cy="58291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16E8593-1AF3-ABDD-A311-60B9131772F3}"/>
                  </a:ext>
                </a:extLst>
              </p:cNvPr>
              <p:cNvGrpSpPr/>
              <p:nvPr/>
            </p:nvGrpSpPr>
            <p:grpSpPr>
              <a:xfrm>
                <a:off x="7840184" y="3816805"/>
                <a:ext cx="609077" cy="471082"/>
                <a:chOff x="7840184" y="3816805"/>
                <a:chExt cx="609077" cy="471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D676157-879C-C334-E47D-1A7BF516CD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D676157-879C-C334-E47D-1A7BF516CD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402A2FF0-29A0-2C5D-6550-181BB9C4E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0184" y="3816805"/>
                  <a:ext cx="90092" cy="2230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82653C5-746E-6C01-23D9-92463CDFC55C}"/>
                      </a:ext>
                    </a:extLst>
                  </p:cNvPr>
                  <p:cNvSpPr txBox="1"/>
                  <p:nvPr/>
                </p:nvSpPr>
                <p:spPr>
                  <a:xfrm>
                    <a:off x="7152850" y="3876956"/>
                    <a:ext cx="609077" cy="3960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82653C5-746E-6C01-23D9-92463CDFC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2850" y="3876956"/>
                    <a:ext cx="609077" cy="39600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144F3E7-CA4E-1A7A-AE21-34152B70400D}"/>
                  </a:ext>
                </a:extLst>
              </p:cNvPr>
              <p:cNvGrpSpPr/>
              <p:nvPr/>
            </p:nvGrpSpPr>
            <p:grpSpPr>
              <a:xfrm>
                <a:off x="9964897" y="3808148"/>
                <a:ext cx="609077" cy="471082"/>
                <a:chOff x="7840184" y="3816805"/>
                <a:chExt cx="609077" cy="471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D2AD6B01-4DB6-FE4C-48A1-854164F0E9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D2AD6B01-4DB6-FE4C-48A1-854164F0E9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8B0A306-B95D-24FC-4A6C-AF3C41A647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0184" y="3816805"/>
                  <a:ext cx="90092" cy="2230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FB5285D-8C1B-F0E9-224E-A305E2D01C83}"/>
                  </a:ext>
                </a:extLst>
              </p:cNvPr>
              <p:cNvGrpSpPr/>
              <p:nvPr/>
            </p:nvGrpSpPr>
            <p:grpSpPr>
              <a:xfrm>
                <a:off x="10576113" y="3808148"/>
                <a:ext cx="609077" cy="471082"/>
                <a:chOff x="7840184" y="3816805"/>
                <a:chExt cx="609077" cy="471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1C960907-3A72-840B-B356-85CF762A3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(4)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1C960907-3A72-840B-B356-85CF762A3E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0184" y="3891881"/>
                      <a:ext cx="609077" cy="39600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1E2081E-7F25-EE28-6320-A8A023DF0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0184" y="3816805"/>
                  <a:ext cx="90092" cy="2230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DF56A0E-4E1B-CD63-5BEB-3468213202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7389" y="3740713"/>
                <a:ext cx="122987" cy="26207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E334FE-62E6-335A-C71A-66A916EB4F0F}"/>
                  </a:ext>
                </a:extLst>
              </p:cNvPr>
              <p:cNvSpPr txBox="1"/>
              <p:nvPr/>
            </p:nvSpPr>
            <p:spPr>
              <a:xfrm>
                <a:off x="6460649" y="2531186"/>
                <a:ext cx="1241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constant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E334FE-62E6-335A-C71A-66A916EB4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649" y="2531186"/>
                <a:ext cx="1241174" cy="369332"/>
              </a:xfrm>
              <a:prstGeom prst="rect">
                <a:avLst/>
              </a:prstGeom>
              <a:blipFill>
                <a:blip r:embed="rId8"/>
                <a:stretch>
                  <a:fillRect t="-6667" r="-30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672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27F7-08ED-7AC3-ABCA-1EF48355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00FA1D-CAC3-9790-8F29-C3196359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Memorylessness</a:t>
            </a:r>
            <a:r>
              <a:rPr lang="en-US" dirty="0"/>
              <a:t>: Sampling from piecewise constant NHPPP is </a:t>
            </a:r>
            <a:r>
              <a:rPr lang="en-US" dirty="0" err="1"/>
              <a:t>peasy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128E8B-75FC-89E1-F099-B945EFE74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06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5819A-06F0-98A9-127E-5108FAEEC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E473-C886-34C2-2ECB-E6667F4A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constant intensity function (NHPPP)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1506-E8EB-51F9-2D0D-7FD1C4AAE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 at each piecewise constant interval separately </a:t>
            </a:r>
          </a:p>
          <a:p>
            <a:r>
              <a:rPr lang="en-US" dirty="0"/>
              <a:t>In each interval you have a constant intensity (easy)</a:t>
            </a:r>
          </a:p>
          <a:p>
            <a:r>
              <a:rPr lang="en-US" dirty="0"/>
              <a:t>Return the union of all events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Sampling from piecewise constant intensities is easy (</a:t>
            </a:r>
            <a:r>
              <a:rPr lang="en-US" b="1" dirty="0" err="1"/>
              <a:t>memorylessness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1D8C3-0A93-1D6A-6DBA-ED3E56B57D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2170086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7744-73BB-7714-4734-192359ED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B503B6A-4262-BE48-7348-21069E5924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850" y="1397876"/>
                <a:ext cx="10515600" cy="316459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3. Composability: Sampling NHPPPs when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reduces to sampling from a PPP (#1) or piecewise constant NHPPP (#2)*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B503B6A-4262-BE48-7348-21069E592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850" y="1397876"/>
                <a:ext cx="10515600" cy="3164599"/>
              </a:xfrm>
              <a:blipFill>
                <a:blip r:embed="rId2"/>
                <a:stretch>
                  <a:fillRect l="-3136" t="-3984" r="-1689" b="-1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B8384B-2B9B-B737-FF40-FE5FB1DB91FA}"/>
                  </a:ext>
                </a:extLst>
              </p:cNvPr>
              <p:cNvSpPr txBox="1"/>
              <p:nvPr/>
            </p:nvSpPr>
            <p:spPr>
              <a:xfrm>
                <a:off x="4990605" y="5363377"/>
                <a:ext cx="720139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* You still need to find a constant or piecewise constant majorizer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i="1" dirty="0"/>
                  <a:t> whose choice determines your efficiency .</a:t>
                </a:r>
              </a:p>
              <a:p>
                <a:r>
                  <a:rPr lang="en-US" i="1" dirty="0"/>
                  <a:t>You cannot get achieve something difficult with zero effort. </a:t>
                </a:r>
              </a:p>
              <a:p>
                <a:r>
                  <a:rPr lang="en-US" i="1" dirty="0"/>
                  <a:t>You will put in some work. </a:t>
                </a:r>
              </a:p>
              <a:p>
                <a:r>
                  <a:rPr lang="en-US" i="1" dirty="0"/>
                  <a:t>Other terms and conditions may apply.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B8384B-2B9B-B737-FF40-FE5FB1DB9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05" y="5363377"/>
                <a:ext cx="7201395" cy="1477328"/>
              </a:xfrm>
              <a:prstGeom prst="rect">
                <a:avLst/>
              </a:prstGeom>
              <a:blipFill>
                <a:blip r:embed="rId3"/>
                <a:stretch>
                  <a:fillRect l="-880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60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F1C16-6AB4-7D4C-7695-EB7ACF77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F1EF4A84-994B-DE70-72E3-A3723998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01"/>
          <a:stretch/>
        </p:blipFill>
        <p:spPr>
          <a:xfrm>
            <a:off x="0" y="2570922"/>
            <a:ext cx="12192000" cy="39219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4BF80D-A34A-E91B-40A1-CFB4F11ED4A3}"/>
              </a:ext>
            </a:extLst>
          </p:cNvPr>
          <p:cNvSpPr txBox="1"/>
          <p:nvPr/>
        </p:nvSpPr>
        <p:spPr>
          <a:xfrm>
            <a:off x="4247321" y="1690688"/>
            <a:ext cx="3697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Discrete-</a:t>
            </a:r>
            <a:r>
              <a:rPr lang="en-US" sz="2400" b="1" dirty="0"/>
              <a:t>time </a:t>
            </a:r>
            <a:r>
              <a:rPr lang="en-US" sz="2400" dirty="0"/>
              <a:t>simulation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B59E1-C7B4-5415-A48A-669E2C78F2A2}"/>
              </a:ext>
            </a:extLst>
          </p:cNvPr>
          <p:cNvSpPr txBox="1"/>
          <p:nvPr/>
        </p:nvSpPr>
        <p:spPr>
          <a:xfrm>
            <a:off x="9556593" y="6505534"/>
            <a:ext cx="264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Thanks to Carlos Pineda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429BCD00-0141-C652-693C-697BBB78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33242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Discrete-time simulation</a:t>
            </a:r>
            <a:r>
              <a:rPr lang="en-US" dirty="0"/>
              <a:t> samples events in each cycle</a:t>
            </a:r>
          </a:p>
        </p:txBody>
      </p:sp>
    </p:spTree>
    <p:extLst>
      <p:ext uri="{BB962C8B-B14F-4D97-AF65-F5344CB8AC3E}">
        <p14:creationId xmlns:p14="http://schemas.microsoft.com/office/powerpoint/2010/main" val="923414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2B79-DEFD-3120-7FB8-FF9777E3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Composability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E8DD9C-6331-79FA-BAF1-66EFBFAAB9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4866" y="2528094"/>
            <a:ext cx="4572000" cy="274320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54B4A0B-B763-D259-2798-C9BDB7A31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4030135"/>
            <a:ext cx="4572000" cy="2743200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130835EB-AE3E-8A02-2A61-F9EBAEBE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10521"/>
            <a:ext cx="4572000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8006BE-D866-BD88-57F3-C401AA7DE64B}"/>
              </a:ext>
            </a:extLst>
          </p:cNvPr>
          <p:cNvSpPr txBox="1"/>
          <p:nvPr/>
        </p:nvSpPr>
        <p:spPr>
          <a:xfrm>
            <a:off x="5191993" y="2818651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9B00D-5971-9DDC-6246-FC5459D885AF}"/>
              </a:ext>
            </a:extLst>
          </p:cNvPr>
          <p:cNvSpPr txBox="1"/>
          <p:nvPr/>
        </p:nvSpPr>
        <p:spPr>
          <a:xfrm>
            <a:off x="7448287" y="2664762"/>
            <a:ext cx="7328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5697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81789-341E-76A3-989B-019538B0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C288AE-050D-9392-16D0-50C936B8F6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C288AE-050D-9392-16D0-50C936B8F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4BED-073D-BAAC-DBB6-6D87A89C29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general case is more challenging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1B9D8A-9D76-688F-6260-D6187C1AD3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7CBA8D-C167-1F62-B3E4-1D0D5C45FDA0}"/>
                  </a:ext>
                </a:extLst>
              </p:cNvPr>
              <p:cNvSpPr txBox="1"/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−1+0.5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7CBA8D-C167-1F62-B3E4-1D0D5C45F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153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4BD78-43DC-122A-DE06-6AAF2F72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29FF12-23B6-136B-CA09-BDA6AFD5AF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29FF12-23B6-136B-CA09-BDA6AFD5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3033-8A6C-AFB8-DD52-8AE995BD48D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that’s easy to sample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/>
                  <a:t>Majorizer: any function that is “taller”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 (and has the same support as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3033-8A6C-AFB8-DD52-8AE995BD4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45" t="-2326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3E513F-C60C-A4DA-ABFC-833CAF631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4E8D56-F9B7-BFAE-3597-C56692290BCC}"/>
                  </a:ext>
                </a:extLst>
              </p:cNvPr>
              <p:cNvSpPr txBox="1"/>
              <p:nvPr/>
            </p:nvSpPr>
            <p:spPr>
              <a:xfrm>
                <a:off x="10345305" y="2445028"/>
                <a:ext cx="11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4E8D56-F9B7-BFAE-3597-C56692290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305" y="2445028"/>
                <a:ext cx="11608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1AF00E-9B6D-9203-70F7-ADEE03948259}"/>
                  </a:ext>
                </a:extLst>
              </p:cNvPr>
              <p:cNvSpPr txBox="1"/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−1+0.5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1AF00E-9B6D-9203-70F7-ADEE0394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275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8A318-6BFA-E012-4DBE-971D1DA6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66B5D0-2A7D-0A3B-06A0-77183D7607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66B5D0-2A7D-0A3B-06A0-77183D760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5BB9-0DAE-8F8F-5E30-830CF90C0E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that’s easy to sample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5BB9-0DAE-8F8F-5E30-830CF90C0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2F693D-9869-8A72-47EE-B03E48217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E7BFD-2643-F429-1A1D-E88DD2DD9F24}"/>
                  </a:ext>
                </a:extLst>
              </p:cNvPr>
              <p:cNvSpPr txBox="1"/>
              <p:nvPr/>
            </p:nvSpPr>
            <p:spPr>
              <a:xfrm>
                <a:off x="10345305" y="2445028"/>
                <a:ext cx="116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E7BFD-2643-F429-1A1D-E88DD2DD9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305" y="2445028"/>
                <a:ext cx="11608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D4A831-6472-4F3A-9760-507C81097B09}"/>
                  </a:ext>
                </a:extLst>
              </p:cNvPr>
              <p:cNvSpPr txBox="1"/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−1+0.5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D4A831-6472-4F3A-9760-507C81097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5" y="3753366"/>
                <a:ext cx="1731563" cy="372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A00EEF2-3DDE-5182-58C5-CA41DC3C8D6F}"/>
              </a:ext>
            </a:extLst>
          </p:cNvPr>
          <p:cNvSpPr txBox="1"/>
          <p:nvPr/>
        </p:nvSpPr>
        <p:spPr>
          <a:xfrm>
            <a:off x="281342" y="4125776"/>
            <a:ext cx="148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proposals from here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AB39-3CCF-F3EF-D277-8212F8A248B5}"/>
              </a:ext>
            </a:extLst>
          </p:cNvPr>
          <p:cNvCxnSpPr>
            <a:stCxn id="4" idx="0"/>
          </p:cNvCxnSpPr>
          <p:nvPr/>
        </p:nvCxnSpPr>
        <p:spPr>
          <a:xfrm flipV="1">
            <a:off x="1022748" y="3571103"/>
            <a:ext cx="507029" cy="5546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BEBDAB-AC09-371A-FC57-970905E55076}"/>
              </a:ext>
            </a:extLst>
          </p:cNvPr>
          <p:cNvSpPr txBox="1"/>
          <p:nvPr/>
        </p:nvSpPr>
        <p:spPr>
          <a:xfrm>
            <a:off x="2086635" y="4125775"/>
            <a:ext cx="148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proposals conforming to this part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F3A5FC-4505-02D9-B45B-0066CA74AD04}"/>
              </a:ext>
            </a:extLst>
          </p:cNvPr>
          <p:cNvCxnSpPr>
            <a:cxnSpLocks/>
          </p:cNvCxnSpPr>
          <p:nvPr/>
        </p:nvCxnSpPr>
        <p:spPr>
          <a:xfrm flipV="1">
            <a:off x="2644346" y="3571103"/>
            <a:ext cx="0" cy="554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4125B4-F394-A01A-1562-B850803F18D3}"/>
              </a:ext>
            </a:extLst>
          </p:cNvPr>
          <p:cNvSpPr txBox="1"/>
          <p:nvPr/>
        </p:nvSpPr>
        <p:spPr>
          <a:xfrm>
            <a:off x="4102442" y="4250723"/>
            <a:ext cx="130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 the rest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E41428-BA3E-BBB1-48B8-EA57A7E5ECE3}"/>
              </a:ext>
            </a:extLst>
          </p:cNvPr>
          <p:cNvCxnSpPr>
            <a:cxnSpLocks/>
          </p:cNvCxnSpPr>
          <p:nvPr/>
        </p:nvCxnSpPr>
        <p:spPr>
          <a:xfrm flipV="1">
            <a:off x="4613189" y="3600450"/>
            <a:ext cx="0" cy="554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94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35C7E-1011-2574-63C4-7353DF4B1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63BF61-6515-31D8-DA33-852C692B571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63BF61-6515-31D8-DA33-852C692B5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4DE63-B415-F2D7-47AE-7FB84F1039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that’s easy to sample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Draw events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4DE63-B415-F2D7-47AE-7FB84F103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3B34EA-7350-32E6-36A3-6A70CAB2A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3959714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254D-BC63-2803-427A-91037C7EB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51B6464A-5F61-3E0F-6C09-3C7A7BEC3A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96FB29-A81C-5114-CC36-DF17FFD1A7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96FB29-A81C-5114-CC36-DF17FFD1A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A0BEF-90F3-83B4-0701-3CB470D0BA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that’s easy to sample</a:t>
                </a:r>
              </a:p>
              <a:p>
                <a:r>
                  <a:rPr lang="en-US" dirty="0"/>
                  <a:t>Draw events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Accept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A0BEF-90F3-83B4-0701-3CB470D0B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200" t="-232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E5AE35B-E7BE-A6EF-62B3-74FA1EC8C8AB}"/>
              </a:ext>
            </a:extLst>
          </p:cNvPr>
          <p:cNvGrpSpPr/>
          <p:nvPr/>
        </p:nvGrpSpPr>
        <p:grpSpPr>
          <a:xfrm>
            <a:off x="10377616" y="3249827"/>
            <a:ext cx="922638" cy="1433384"/>
            <a:chOff x="10155193" y="3249827"/>
            <a:chExt cx="922638" cy="143338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AC826D-9156-3CC5-CFDC-152BDEAF23E1}"/>
                </a:ext>
              </a:extLst>
            </p:cNvPr>
            <p:cNvCxnSpPr/>
            <p:nvPr/>
          </p:nvCxnSpPr>
          <p:spPr>
            <a:xfrm>
              <a:off x="10589737" y="3249827"/>
              <a:ext cx="0" cy="143338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8F03FC-894B-0D53-9F63-C1F782AA3A13}"/>
                    </a:ext>
                  </a:extLst>
                </p:cNvPr>
                <p:cNvSpPr txBox="1"/>
                <p:nvPr/>
              </p:nvSpPr>
              <p:spPr>
                <a:xfrm>
                  <a:off x="10155193" y="3806625"/>
                  <a:ext cx="922638" cy="38933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8F03FC-894B-0D53-9F63-C1F782AA3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193" y="3806625"/>
                  <a:ext cx="922638" cy="389337"/>
                </a:xfrm>
                <a:prstGeom prst="rect">
                  <a:avLst/>
                </a:prstGeom>
                <a:blipFill>
                  <a:blip r:embed="rId6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67A5EC-35A2-BDED-8F6D-E14EE7F2AFA0}"/>
              </a:ext>
            </a:extLst>
          </p:cNvPr>
          <p:cNvCxnSpPr>
            <a:cxnSpLocks/>
          </p:cNvCxnSpPr>
          <p:nvPr/>
        </p:nvCxnSpPr>
        <p:spPr>
          <a:xfrm>
            <a:off x="10688595" y="4732639"/>
            <a:ext cx="10256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720699D-89F6-F698-F65A-9E0B3F3DB471}"/>
              </a:ext>
            </a:extLst>
          </p:cNvPr>
          <p:cNvCxnSpPr>
            <a:cxnSpLocks/>
          </p:cNvCxnSpPr>
          <p:nvPr/>
        </p:nvCxnSpPr>
        <p:spPr>
          <a:xfrm>
            <a:off x="10667997" y="3216874"/>
            <a:ext cx="267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9B6747-2DA2-1499-F074-7A8CFD4D73FB}"/>
              </a:ext>
            </a:extLst>
          </p:cNvPr>
          <p:cNvCxnSpPr>
            <a:cxnSpLocks/>
          </p:cNvCxnSpPr>
          <p:nvPr/>
        </p:nvCxnSpPr>
        <p:spPr>
          <a:xfrm>
            <a:off x="10838935" y="2792626"/>
            <a:ext cx="8670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50482F-E2F8-B85E-59CB-11F56C434F1A}"/>
              </a:ext>
            </a:extLst>
          </p:cNvPr>
          <p:cNvGrpSpPr/>
          <p:nvPr/>
        </p:nvGrpSpPr>
        <p:grpSpPr>
          <a:xfrm>
            <a:off x="11110788" y="2804983"/>
            <a:ext cx="922638" cy="1894702"/>
            <a:chOff x="10155193" y="2788509"/>
            <a:chExt cx="922638" cy="189470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5DD6DD-313D-E02E-B9E4-29EFAB3AEE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737" y="2788509"/>
              <a:ext cx="0" cy="189470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829A20A-F6FB-FA0F-A63C-1FF914011E70}"/>
                    </a:ext>
                  </a:extLst>
                </p:cNvPr>
                <p:cNvSpPr txBox="1"/>
                <p:nvPr/>
              </p:nvSpPr>
              <p:spPr>
                <a:xfrm>
                  <a:off x="10155193" y="3349422"/>
                  <a:ext cx="922638" cy="38933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829A20A-F6FB-FA0F-A63C-1FF914011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193" y="3349422"/>
                  <a:ext cx="922638" cy="389337"/>
                </a:xfrm>
                <a:prstGeom prst="rect">
                  <a:avLst/>
                </a:prstGeom>
                <a:blipFill>
                  <a:blip r:embed="rId7"/>
                  <a:stretch>
                    <a:fillRect r="-4110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04675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8CD1BA-A8F6-D091-EA7C-ECA68E1B77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NHPPP, where you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: Thinning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8CD1BA-A8F6-D091-EA7C-ECA68E1B7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7291E-13CD-D070-7EC1-0CCF73B094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majorizer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that’s easy to sample</a:t>
                </a:r>
              </a:p>
              <a:p>
                <a:r>
                  <a:rPr lang="en-US" dirty="0"/>
                  <a:t>Draw events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Accept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The set of accepted points is an instantiation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 algn="r">
                  <a:buNone/>
                </a:pP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</a:rPr>
                  <a:t>composability</a:t>
                </a:r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7291E-13CD-D070-7EC1-0CCF73B09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r="-2200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59E55B-4F8B-5FF3-B1A5-25A03DC87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494648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442A-819B-9DF4-37C9-7F09B725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Thinning,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33841-36E1-1820-7A2D-2E6015B9A4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Thinning efficiency: average fraction of proposals that are accepted </a:t>
                </a:r>
              </a:p>
              <a:p>
                <a:r>
                  <a:rPr lang="en-US" dirty="0"/>
                  <a:t>Depends on the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smaller the blue area, the better the efficiency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33841-36E1-1820-7A2D-2E6015B9A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B7F61-8EF0-BCB7-459E-E621E5C92D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54EE8-760F-8D55-6D2B-B23EF3A48668}"/>
              </a:ext>
            </a:extLst>
          </p:cNvPr>
          <p:cNvSpPr txBox="1"/>
          <p:nvPr/>
        </p:nvSpPr>
        <p:spPr>
          <a:xfrm>
            <a:off x="7763655" y="2260362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Efficiency = 32.9%</a:t>
            </a:r>
          </a:p>
        </p:txBody>
      </p:sp>
    </p:spTree>
    <p:extLst>
      <p:ext uri="{BB962C8B-B14F-4D97-AF65-F5344CB8AC3E}">
        <p14:creationId xmlns:p14="http://schemas.microsoft.com/office/powerpoint/2010/main" val="914509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83D9-A01B-E5C8-66F1-C6B08D4A4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6A30-FAD0-18CB-C8DC-961AE9C4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Thinning,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197C3-CE53-33DD-A3DA-2046EE6DC3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Thinning efficiency: average fraction of proposals that are accepted </a:t>
                </a:r>
              </a:p>
              <a:p>
                <a:r>
                  <a:rPr lang="en-US" dirty="0"/>
                  <a:t>Depends on the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smaller the blue area, the better the efficiency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197C3-CE53-33DD-A3DA-2046EE6D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A52277B-AB09-7B75-E643-4A4B13CAE9D2}"/>
              </a:ext>
            </a:extLst>
          </p:cNvPr>
          <p:cNvSpPr txBox="1"/>
          <p:nvPr/>
        </p:nvSpPr>
        <p:spPr>
          <a:xfrm>
            <a:off x="7763655" y="2260362"/>
            <a:ext cx="206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Efficiency = 36.7%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17D772-EC56-7659-7FBB-C4EECE9AB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1777882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96DA-B356-A549-64F3-B9368043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FC65-7286-FBEE-FD43-07EE0271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Thinning,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7A300-F53D-00B2-6E10-3D2A65BE4C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Thinning efficiency: average fraction of proposals that are accepted </a:t>
                </a:r>
              </a:p>
              <a:p>
                <a:r>
                  <a:rPr lang="en-US" dirty="0"/>
                  <a:t>Depends on the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smaller the blue area, the better the efficiency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7A300-F53D-00B2-6E10-3D2A65BE4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8BDFD5-6FCD-62A6-5770-B5BABD1309D6}"/>
              </a:ext>
            </a:extLst>
          </p:cNvPr>
          <p:cNvSpPr txBox="1"/>
          <p:nvPr/>
        </p:nvSpPr>
        <p:spPr>
          <a:xfrm>
            <a:off x="7763655" y="2260362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Efficiency = 78.7%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3AFB1D-A2FB-5C30-D80D-04F5870169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425378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FD1E-9002-8712-FF7E-5B1274C5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412808-4486-D311-D269-7EE6DC04B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31" y="3154983"/>
            <a:ext cx="11734294" cy="3502883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E0E21A6-DCB3-4763-58CF-60FF553C601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9332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Discrete-event simulation</a:t>
            </a:r>
            <a:r>
              <a:rPr lang="en-US" dirty="0"/>
              <a:t> works with event-generating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0AFE0C-5585-BFF5-4404-C7F0B5925125}"/>
                  </a:ext>
                </a:extLst>
              </p:cNvPr>
              <p:cNvSpPr txBox="1"/>
              <p:nvPr/>
            </p:nvSpPr>
            <p:spPr>
              <a:xfrm>
                <a:off x="3200400" y="2818317"/>
                <a:ext cx="484171" cy="523220"/>
              </a:xfrm>
              <a:prstGeom prst="rect">
                <a:avLst/>
              </a:prstGeom>
              <a:solidFill>
                <a:schemeClr val="bg1">
                  <a:alpha val="41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0AFE0C-5585-BFF5-4404-C7F0B5925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18317"/>
                <a:ext cx="484171" cy="523220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AD3C4-2305-3576-C73A-3DFC64BB9D4C}"/>
                  </a:ext>
                </a:extLst>
              </p:cNvPr>
              <p:cNvSpPr txBox="1"/>
              <p:nvPr/>
            </p:nvSpPr>
            <p:spPr>
              <a:xfrm>
                <a:off x="3175686" y="2822684"/>
                <a:ext cx="490166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𝑔𝑖𝑚𝑚𝑒𝐴𝑔𝑒𝐷𝑒𝑎𝑑𝑂𝑡h𝑒𝑟𝐶𝑎𝑢𝑠𝑒𝑠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AD3C4-2305-3576-C73A-3DFC64BB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86" y="2822684"/>
                <a:ext cx="4901663" cy="523220"/>
              </a:xfrm>
              <a:prstGeom prst="rect">
                <a:avLst/>
              </a:prstGeom>
              <a:blipFill>
                <a:blip r:embed="rId4"/>
                <a:stretch>
                  <a:fillRect l="-518" r="-25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31AD4-ECC2-97BF-44C4-39F5B68BF3ED}"/>
                  </a:ext>
                </a:extLst>
              </p:cNvPr>
              <p:cNvSpPr txBox="1"/>
              <p:nvPr/>
            </p:nvSpPr>
            <p:spPr>
              <a:xfrm>
                <a:off x="1188888" y="3872590"/>
                <a:ext cx="4188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𝑔𝑖𝑚𝑚𝑒𝐴𝑔𝑒𝑠𝑇𝑢𝑚𝑜𝑟𝑂𝑛𝑠𝑒𝑡</m:t>
                      </m:r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31AD4-ECC2-97BF-44C4-39F5B68BF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88" y="3872590"/>
                <a:ext cx="4188134" cy="523220"/>
              </a:xfrm>
              <a:prstGeom prst="rect">
                <a:avLst/>
              </a:prstGeom>
              <a:blipFill>
                <a:blip r:embed="rId5"/>
                <a:stretch>
                  <a:fillRect l="-30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9748F4-5246-A60B-FD60-63D5C540D11F}"/>
              </a:ext>
            </a:extLst>
          </p:cNvPr>
          <p:cNvSpPr txBox="1"/>
          <p:nvPr/>
        </p:nvSpPr>
        <p:spPr>
          <a:xfrm>
            <a:off x="9556593" y="6505534"/>
            <a:ext cx="264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Thanks to Carlos Pineda</a:t>
            </a:r>
          </a:p>
        </p:txBody>
      </p:sp>
    </p:spTree>
    <p:extLst>
      <p:ext uri="{BB962C8B-B14F-4D97-AF65-F5344CB8AC3E}">
        <p14:creationId xmlns:p14="http://schemas.microsoft.com/office/powerpoint/2010/main" val="408686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1AAF9-08DF-0D79-151F-C175ABF99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B46DB03-F6C4-28E5-4307-99750F1FBC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850" y="1397876"/>
                <a:ext cx="10515600" cy="316459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4. Transmutability of time: Sampling NHPPPs when you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reduces to sampling from a PPP with rate one (#1) *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B46DB03-F6C4-28E5-4307-99750F1FB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850" y="1397876"/>
                <a:ext cx="10515600" cy="3164599"/>
              </a:xfrm>
              <a:blipFill>
                <a:blip r:embed="rId2"/>
                <a:stretch>
                  <a:fillRect l="-3136" t="-3984" r="-1809" b="-1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48B855-14F3-5CA8-B036-BDDDF3FE17F0}"/>
                  </a:ext>
                </a:extLst>
              </p:cNvPr>
              <p:cNvSpPr txBox="1"/>
              <p:nvPr/>
            </p:nvSpPr>
            <p:spPr>
              <a:xfrm>
                <a:off x="4990605" y="5363377"/>
                <a:ext cx="70752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* You will need to do some </a:t>
                </a:r>
                <a:r>
                  <a:rPr lang="en-US" i="1" dirty="0" err="1"/>
                  <a:t>maths</a:t>
                </a:r>
                <a:r>
                  <a:rPr lang="en-US" i="1" dirty="0"/>
                  <a:t> to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  <a:r>
                  <a:rPr lang="en-US" i="1" dirty="0"/>
                  <a:t>It may not be practical to do so, or even possible. In such a case,  back to (#3). Even if you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i="1" dirty="0"/>
                  <a:t>, you may not have a cheap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i="1" dirty="0"/>
                  <a:t>You cannot achieve something difficult with zero effort. You will put in some work. Other terms and conditions may apply.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48B855-14F3-5CA8-B036-BDDDF3FE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05" y="5363377"/>
                <a:ext cx="7075271" cy="1477328"/>
              </a:xfrm>
              <a:prstGeom prst="rect">
                <a:avLst/>
              </a:prstGeom>
              <a:blipFill>
                <a:blip r:embed="rId3"/>
                <a:stretch>
                  <a:fillRect l="-898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983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FEAD0-1865-CA06-9340-BA45A023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6AEF-64CC-201A-60B7-B18E719F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Transmutability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42BBB9-2EC4-90A9-BD3A-AF53A5D57D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629694"/>
            <a:ext cx="4572000" cy="2743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329BD9-F724-FE5A-995C-82480F2CDE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5C75E5-E9B3-C9B8-DEE3-1069A5DD441A}"/>
              </a:ext>
            </a:extLst>
          </p:cNvPr>
          <p:cNvGrpSpPr/>
          <p:nvPr/>
        </p:nvGrpSpPr>
        <p:grpSpPr>
          <a:xfrm>
            <a:off x="4744993" y="1492483"/>
            <a:ext cx="2426044" cy="2681805"/>
            <a:chOff x="4744993" y="1492483"/>
            <a:chExt cx="2426044" cy="2681805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CC2DDB3-5B44-A8B2-8234-7F4E92926F56}"/>
                </a:ext>
              </a:extLst>
            </p:cNvPr>
            <p:cNvSpPr/>
            <p:nvPr/>
          </p:nvSpPr>
          <p:spPr>
            <a:xfrm rot="18922569">
              <a:off x="4744993" y="1900644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2408E4-CE5E-76E0-D56F-8FE018C3D908}"/>
                    </a:ext>
                  </a:extLst>
                </p:cNvPr>
                <p:cNvSpPr txBox="1"/>
                <p:nvPr/>
              </p:nvSpPr>
              <p:spPr>
                <a:xfrm>
                  <a:off x="5820032" y="1492483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2408E4-CE5E-76E0-D56F-8FE018C3D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32" y="1492483"/>
                  <a:ext cx="3700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964088-672E-1DD0-A7CD-7E9B21348235}"/>
              </a:ext>
            </a:extLst>
          </p:cNvPr>
          <p:cNvGrpSpPr/>
          <p:nvPr/>
        </p:nvGrpSpPr>
        <p:grpSpPr>
          <a:xfrm>
            <a:off x="4897393" y="3412290"/>
            <a:ext cx="2426044" cy="2706424"/>
            <a:chOff x="4897393" y="3412290"/>
            <a:chExt cx="2426044" cy="270642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9F4D7A0-D04A-0708-CF09-880A730695C2}"/>
                </a:ext>
              </a:extLst>
            </p:cNvPr>
            <p:cNvSpPr/>
            <p:nvPr/>
          </p:nvSpPr>
          <p:spPr>
            <a:xfrm rot="8158387">
              <a:off x="4897393" y="3412290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DACC45-E359-36DC-14C5-237D117D407E}"/>
                    </a:ext>
                  </a:extLst>
                </p:cNvPr>
                <p:cNvSpPr txBox="1"/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DACC45-E359-36DC-14C5-237D117D4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51A6EC-2745-AFB9-BFE6-1DB34B7C7D8B}"/>
              </a:ext>
            </a:extLst>
          </p:cNvPr>
          <p:cNvGrpSpPr/>
          <p:nvPr/>
        </p:nvGrpSpPr>
        <p:grpSpPr>
          <a:xfrm>
            <a:off x="7418388" y="4824583"/>
            <a:ext cx="4156434" cy="1254556"/>
            <a:chOff x="7418388" y="4824583"/>
            <a:chExt cx="4156434" cy="125455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E63F9C0-F60A-EF1F-5076-C6309ABF0C4B}"/>
                </a:ext>
              </a:extLst>
            </p:cNvPr>
            <p:cNvGrpSpPr/>
            <p:nvPr/>
          </p:nvGrpSpPr>
          <p:grpSpPr>
            <a:xfrm>
              <a:off x="7418388" y="4824583"/>
              <a:ext cx="4156434" cy="1254556"/>
              <a:chOff x="7418388" y="4824583"/>
              <a:chExt cx="4156434" cy="125455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AA26FE8-F784-1CFC-2C5B-C6DB96EBEC28}"/>
                  </a:ext>
                </a:extLst>
              </p:cNvPr>
              <p:cNvGrpSpPr/>
              <p:nvPr/>
            </p:nvGrpSpPr>
            <p:grpSpPr>
              <a:xfrm>
                <a:off x="7418388" y="5709807"/>
                <a:ext cx="4156434" cy="369332"/>
                <a:chOff x="7418388" y="5709807"/>
                <a:chExt cx="4156434" cy="3693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1F3A070-6632-3C7C-5455-12B12DD2C6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8388" y="5709807"/>
                      <a:ext cx="69063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1F3A070-6632-3C7C-5455-12B12DD2C6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8388" y="5709807"/>
                      <a:ext cx="69063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862E1A50-CB07-5C7E-A63A-B4ACB823DA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78899" y="5709807"/>
                      <a:ext cx="69063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862E1A50-CB07-5C7E-A63A-B4ACB823DA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78899" y="5709807"/>
                      <a:ext cx="69063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B4C7DCEC-4469-DFAA-2684-30AE6F587B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6452" y="5709807"/>
                      <a:ext cx="69063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B4C7DCEC-4469-DFAA-2684-30AE6F587B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6452" y="5709807"/>
                      <a:ext cx="69063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7ECEC2D-C54E-F4DD-EA74-5A831C2CF8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07853" y="5709807"/>
                      <a:ext cx="86696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(3.5)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7ECEC2D-C54E-F4DD-EA74-5A831C2CF8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07853" y="5709807"/>
                      <a:ext cx="866969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8D1B1FF-A33E-20F2-D753-3AE399726F8A}"/>
                  </a:ext>
                </a:extLst>
              </p:cNvPr>
              <p:cNvCxnSpPr/>
              <p:nvPr/>
            </p:nvCxnSpPr>
            <p:spPr>
              <a:xfrm flipV="1">
                <a:off x="7708514" y="4828674"/>
                <a:ext cx="0" cy="7778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EAA1542-0AED-09BC-2483-38E9E05A88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7168" y="4824583"/>
                <a:ext cx="0" cy="250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650C6A9-55E5-80B8-6C72-522F6F1AD4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9051" y="5075274"/>
                <a:ext cx="0" cy="541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F4757FC-05E9-8A02-9ACA-E07AE9C0C6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46735" y="4824583"/>
                <a:ext cx="177983" cy="79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0EC2D7-8524-3496-A5F9-422449C86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907" y="5314249"/>
              <a:ext cx="0" cy="25069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8926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3AC1-D8C4-287B-D1CA-61C6BB29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ADD6-F199-7F07-1E4C-5E2DFD22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Transmutability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AAC129-19C2-7100-7AAC-61CC01FFB2A1}"/>
              </a:ext>
            </a:extLst>
          </p:cNvPr>
          <p:cNvGrpSpPr/>
          <p:nvPr/>
        </p:nvGrpSpPr>
        <p:grpSpPr>
          <a:xfrm>
            <a:off x="4744993" y="1492483"/>
            <a:ext cx="2426044" cy="2681805"/>
            <a:chOff x="4744993" y="1492483"/>
            <a:chExt cx="2426044" cy="2681805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18A77790-7F6A-F7A5-7DD2-D188653984B7}"/>
                </a:ext>
              </a:extLst>
            </p:cNvPr>
            <p:cNvSpPr/>
            <p:nvPr/>
          </p:nvSpPr>
          <p:spPr>
            <a:xfrm rot="18922569">
              <a:off x="4744993" y="1900644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CF8CC6-4652-EB92-5DE6-2D710188AA74}"/>
                    </a:ext>
                  </a:extLst>
                </p:cNvPr>
                <p:cNvSpPr txBox="1"/>
                <p:nvPr/>
              </p:nvSpPr>
              <p:spPr>
                <a:xfrm>
                  <a:off x="5820032" y="1492483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CF8CC6-4652-EB92-5DE6-2D710188A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32" y="1492483"/>
                  <a:ext cx="37003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F03678-1A19-14DD-B2D5-08E3CA8A2B1F}"/>
              </a:ext>
            </a:extLst>
          </p:cNvPr>
          <p:cNvGrpSpPr/>
          <p:nvPr/>
        </p:nvGrpSpPr>
        <p:grpSpPr>
          <a:xfrm>
            <a:off x="4897393" y="3412290"/>
            <a:ext cx="2426044" cy="2706424"/>
            <a:chOff x="4897393" y="3412290"/>
            <a:chExt cx="2426044" cy="270642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E9AC40E5-7D32-043F-F98D-C0F843A460BB}"/>
                </a:ext>
              </a:extLst>
            </p:cNvPr>
            <p:cNvSpPr/>
            <p:nvPr/>
          </p:nvSpPr>
          <p:spPr>
            <a:xfrm rot="8158387">
              <a:off x="4897393" y="3412290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C06722-3E69-8CC1-0A21-365F49A15CD2}"/>
                    </a:ext>
                  </a:extLst>
                </p:cNvPr>
                <p:cNvSpPr txBox="1"/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C06722-3E69-8CC1-0A21-365F49A15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C2E771-A52D-2E83-98BF-F9320E88C8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3000" y="2629694"/>
            <a:ext cx="4572000" cy="27432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F0C9B9-7F9A-0636-6C57-14C8ADD90C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</p:spTree>
    <p:extLst>
      <p:ext uri="{BB962C8B-B14F-4D97-AF65-F5344CB8AC3E}">
        <p14:creationId xmlns:p14="http://schemas.microsoft.com/office/powerpoint/2010/main" val="3958812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0185E06-3B77-B5D1-642E-8A60128691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 nice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(and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0185E06-3B77-B5D1-642E-8A6012869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44CC4B4-F6AF-3B12-43CC-78C7A9F54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Change of variable from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600" dirty="0"/>
                  <a:t>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3600" dirty="0"/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600" dirty="0"/>
                  <a:t>Pick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600" dirty="0"/>
                  <a:t>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600" dirty="0"/>
                  <a:t> Any antiderivative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works.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3600" dirty="0"/>
                  <a:t>, transforms time to scale where the process has constant rate 1,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44CC4B4-F6AF-3B12-43CC-78C7A9F54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16570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EEE62D-599A-CE32-A38F-7E543E3D92D4}"/>
              </a:ext>
            </a:extLst>
          </p:cNvPr>
          <p:cNvSpPr txBox="1"/>
          <p:nvPr/>
        </p:nvSpPr>
        <p:spPr>
          <a:xfrm>
            <a:off x="3982573" y="6353177"/>
            <a:ext cx="820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is a sketch of the formal proof – omitting the rigorous bits</a:t>
            </a:r>
          </a:p>
        </p:txBody>
      </p:sp>
    </p:spTree>
    <p:extLst>
      <p:ext uri="{BB962C8B-B14F-4D97-AF65-F5344CB8AC3E}">
        <p14:creationId xmlns:p14="http://schemas.microsoft.com/office/powerpoint/2010/main" val="2301239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3854E-1F6B-9599-E7C4-162CBD55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28E4-3139-32C6-6BBD-BE727769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Transmutability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B005182-1A65-F6F4-4654-FA2D9BC5B1AF}"/>
              </a:ext>
            </a:extLst>
          </p:cNvPr>
          <p:cNvGrpSpPr/>
          <p:nvPr/>
        </p:nvGrpSpPr>
        <p:grpSpPr>
          <a:xfrm>
            <a:off x="4744993" y="1492483"/>
            <a:ext cx="2426044" cy="2681805"/>
            <a:chOff x="4744993" y="1492483"/>
            <a:chExt cx="2426044" cy="2681805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F2907C5-863F-5EFC-1890-EA224EEB53FE}"/>
                </a:ext>
              </a:extLst>
            </p:cNvPr>
            <p:cNvSpPr/>
            <p:nvPr/>
          </p:nvSpPr>
          <p:spPr>
            <a:xfrm rot="18922569">
              <a:off x="4744993" y="1900644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59AB671-BD86-1940-4252-594017941146}"/>
                    </a:ext>
                  </a:extLst>
                </p:cNvPr>
                <p:cNvSpPr txBox="1"/>
                <p:nvPr/>
              </p:nvSpPr>
              <p:spPr>
                <a:xfrm>
                  <a:off x="5820032" y="1492483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59AB671-BD86-1940-4252-594017941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32" y="1492483"/>
                  <a:ext cx="3706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144472-0FA7-7E52-D1DE-BFF95462327A}"/>
              </a:ext>
            </a:extLst>
          </p:cNvPr>
          <p:cNvGrpSpPr/>
          <p:nvPr/>
        </p:nvGrpSpPr>
        <p:grpSpPr>
          <a:xfrm>
            <a:off x="4897393" y="3412290"/>
            <a:ext cx="2426044" cy="2706424"/>
            <a:chOff x="4897393" y="3412290"/>
            <a:chExt cx="2426044" cy="270642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09B25643-A606-6102-5220-650673EAF4C5}"/>
                </a:ext>
              </a:extLst>
            </p:cNvPr>
            <p:cNvSpPr/>
            <p:nvPr/>
          </p:nvSpPr>
          <p:spPr>
            <a:xfrm rot="8158387">
              <a:off x="4897393" y="3412290"/>
              <a:ext cx="2426044" cy="2273644"/>
            </a:xfrm>
            <a:prstGeom prst="arc">
              <a:avLst>
                <a:gd name="adj1" fmla="val 16200000"/>
                <a:gd name="adj2" fmla="val 2341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4D8AED-EB0E-A26C-C448-602F4E9BE775}"/>
                    </a:ext>
                  </a:extLst>
                </p:cNvPr>
                <p:cNvSpPr txBox="1"/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4D8AED-EB0E-A26C-C448-602F4E9BE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981" y="5749382"/>
                  <a:ext cx="370038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BB13B2-BDF7-4EDA-C11C-5D00F64A8F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3000" y="2629694"/>
            <a:ext cx="4572000" cy="27432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9856D3-C869-3AB5-A200-DF04B846D2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77000" y="2629694"/>
            <a:ext cx="4572000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246DAD-04F3-D037-BB35-013EAFA82025}"/>
                  </a:ext>
                </a:extLst>
              </p:cNvPr>
              <p:cNvSpPr txBox="1"/>
              <p:nvPr/>
            </p:nvSpPr>
            <p:spPr>
              <a:xfrm>
                <a:off x="6624145" y="694962"/>
                <a:ext cx="4729655" cy="966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Find the start and stop of the transformed time interval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246DAD-04F3-D037-BB35-013EAFA82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145" y="694962"/>
                <a:ext cx="4729655" cy="966162"/>
              </a:xfrm>
              <a:prstGeom prst="rect">
                <a:avLst/>
              </a:prstGeom>
              <a:blipFill>
                <a:blip r:embed="rId6"/>
                <a:stretch>
                  <a:fillRect l="-1070" t="-2597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04DF4B-DD0A-7159-ABAE-BD56F9663863}"/>
                  </a:ext>
                </a:extLst>
              </p:cNvPr>
              <p:cNvSpPr txBox="1"/>
              <p:nvPr/>
            </p:nvSpPr>
            <p:spPr>
              <a:xfrm>
                <a:off x="7462345" y="2199941"/>
                <a:ext cx="4729655" cy="9661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Sample transformed times from a PPP with constant rate one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…}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04DF4B-DD0A-7159-ABAE-BD56F966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45" y="2199941"/>
                <a:ext cx="4729655" cy="966162"/>
              </a:xfrm>
              <a:prstGeom prst="rect">
                <a:avLst/>
              </a:prstGeom>
              <a:blipFill>
                <a:blip r:embed="rId7"/>
                <a:stretch>
                  <a:fillRect l="-1070" t="-3896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568363-2759-8285-3AD6-BC5F554A6AC4}"/>
                  </a:ext>
                </a:extLst>
              </p:cNvPr>
              <p:cNvSpPr txBox="1"/>
              <p:nvPr/>
            </p:nvSpPr>
            <p:spPr>
              <a:xfrm>
                <a:off x="1380760" y="5615941"/>
                <a:ext cx="4729655" cy="954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Back-transform the instantiation to the original time scale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568363-2759-8285-3AD6-BC5F554A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760" y="5615941"/>
                <a:ext cx="4729655" cy="954941"/>
              </a:xfrm>
              <a:prstGeom prst="rect">
                <a:avLst/>
              </a:prstGeom>
              <a:blipFill>
                <a:blip r:embed="rId8"/>
                <a:stretch>
                  <a:fillRect l="-1072"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31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8307E-B792-995C-CDCB-F782E4DFA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7D49B8-9AB2-2D19-BD5F-B18740F0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54"/>
            <a:ext cx="10515600" cy="765544"/>
          </a:xfrm>
        </p:spPr>
        <p:txBody>
          <a:bodyPr/>
          <a:lstStyle/>
          <a:p>
            <a:r>
              <a:rPr lang="en-US" dirty="0"/>
              <a:t>More in these works…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B61F1-7043-051B-3975-588E9EFA0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6" y="1673269"/>
            <a:ext cx="5689956" cy="1595092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5F90826D-30B5-3C47-B715-462713A5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660" y="1179857"/>
            <a:ext cx="2632487" cy="2632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BAAD9-C9C7-2DBD-678B-CCF9509E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5" y="4129474"/>
            <a:ext cx="5689955" cy="2151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8CFB8-5962-3FAC-B094-A3120269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731" y="4129474"/>
            <a:ext cx="2520870" cy="24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30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D2FD2-19BD-FDD4-B3FD-9BE9FA71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73A1-E68B-35BF-8300-01F02667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9CD7-64CD-A68D-422B-2D46F2ADA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event simulation as a convolution of point processes</a:t>
            </a:r>
          </a:p>
          <a:p>
            <a:r>
              <a:rPr lang="en-US" dirty="0"/>
              <a:t>Non-homogeneous Poisson point processes (NHPPPs) </a:t>
            </a:r>
          </a:p>
          <a:p>
            <a:r>
              <a:rPr lang="en-US" dirty="0"/>
              <a:t>Sampling from NHPPPs</a:t>
            </a:r>
          </a:p>
          <a:p>
            <a:r>
              <a:rPr lang="en-US" dirty="0">
                <a:solidFill>
                  <a:srgbClr val="FF0000"/>
                </a:solidFill>
              </a:rPr>
              <a:t>Demonstration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9CF0C2B-1ACF-F564-70BA-240646CF2A35}"/>
              </a:ext>
            </a:extLst>
          </p:cNvPr>
          <p:cNvSpPr/>
          <p:nvPr/>
        </p:nvSpPr>
        <p:spPr>
          <a:xfrm>
            <a:off x="232718" y="3393779"/>
            <a:ext cx="556054" cy="3368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991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E7DB-C1BA-1FA9-EC05-3F6FBF6A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nhppp</a:t>
            </a:r>
            <a:r>
              <a:rPr lang="en-US" dirty="0"/>
              <a:t> from CRAN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8A68-3D1C-C82F-574E-B82727F53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Fast vectorized implementations of the presented algorithms</a:t>
            </a:r>
          </a:p>
          <a:p>
            <a:r>
              <a:rPr lang="en-US" dirty="0"/>
              <a:t>Wrapper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vdraw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5081-9FCD-6CD1-C544-FE7B04DD09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970" b="797"/>
          <a:stretch/>
        </p:blipFill>
        <p:spPr>
          <a:xfrm>
            <a:off x="6231496" y="2326461"/>
            <a:ext cx="5612417" cy="31417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2344A7B-682B-6323-D360-A49200AF708A}"/>
              </a:ext>
            </a:extLst>
          </p:cNvPr>
          <p:cNvGrpSpPr/>
          <p:nvPr/>
        </p:nvGrpSpPr>
        <p:grpSpPr>
          <a:xfrm>
            <a:off x="2614656" y="3105834"/>
            <a:ext cx="9230286" cy="969497"/>
            <a:chOff x="2614656" y="3105834"/>
            <a:chExt cx="9230286" cy="9694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F51D42-E1C2-543B-C470-1A926A67F41F}"/>
                    </a:ext>
                  </a:extLst>
                </p:cNvPr>
                <p:cNvSpPr txBox="1"/>
                <p:nvPr/>
              </p:nvSpPr>
              <p:spPr>
                <a:xfrm>
                  <a:off x="2614656" y="3105834"/>
                  <a:ext cx="3830594" cy="6463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Define a vectorized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b="0" dirty="0"/>
                    <a:t> and piecewise constant majorizer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F51D42-E1C2-543B-C470-1A926A67F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656" y="3105834"/>
                  <a:ext cx="3830594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320" t="-1852" b="-11111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B78BD62-E9EB-C252-0A7A-EAFA248000B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445250" y="3429000"/>
              <a:ext cx="785512" cy="32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28994A-0E82-E0D2-3589-AD49915FD8F7}"/>
                </a:ext>
              </a:extLst>
            </p:cNvPr>
            <p:cNvSpPr/>
            <p:nvPr/>
          </p:nvSpPr>
          <p:spPr>
            <a:xfrm>
              <a:off x="7230762" y="3429000"/>
              <a:ext cx="4614180" cy="64633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40B4A8-247F-715A-1381-7805CCE9247B}"/>
              </a:ext>
            </a:extLst>
          </p:cNvPr>
          <p:cNvGrpSpPr/>
          <p:nvPr/>
        </p:nvGrpSpPr>
        <p:grpSpPr>
          <a:xfrm>
            <a:off x="2614656" y="3971498"/>
            <a:ext cx="9230286" cy="646331"/>
            <a:chOff x="2614656" y="3971498"/>
            <a:chExt cx="923028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915DD3-CA13-E655-2D21-96D8C6DCD9A4}"/>
                </a:ext>
              </a:extLst>
            </p:cNvPr>
            <p:cNvSpPr txBox="1"/>
            <p:nvPr/>
          </p:nvSpPr>
          <p:spPr>
            <a:xfrm>
              <a:off x="2614656" y="3971498"/>
              <a:ext cx="3830594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 window varies by person, time on the simulation clock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D7FB711-6F91-1FC3-F2F3-CD0748AB3DA8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6445250" y="4294664"/>
              <a:ext cx="78448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B1894C-854A-ACAB-5E60-C271EFECF44B}"/>
                </a:ext>
              </a:extLst>
            </p:cNvPr>
            <p:cNvSpPr/>
            <p:nvPr/>
          </p:nvSpPr>
          <p:spPr>
            <a:xfrm>
              <a:off x="7230762" y="4075331"/>
              <a:ext cx="4614180" cy="521383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5E8CAB-7F44-B35C-87A2-CE482E440B03}"/>
              </a:ext>
            </a:extLst>
          </p:cNvPr>
          <p:cNvGrpSpPr/>
          <p:nvPr/>
        </p:nvGrpSpPr>
        <p:grpSpPr>
          <a:xfrm>
            <a:off x="2616715" y="4590873"/>
            <a:ext cx="9227198" cy="595325"/>
            <a:chOff x="2616715" y="4590873"/>
            <a:chExt cx="9227198" cy="5953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541C81-0B62-535A-4B45-F9D5DDB73F2A}"/>
                </a:ext>
              </a:extLst>
            </p:cNvPr>
            <p:cNvSpPr txBox="1"/>
            <p:nvPr/>
          </p:nvSpPr>
          <p:spPr>
            <a:xfrm>
              <a:off x="2616715" y="4740262"/>
              <a:ext cx="383059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Select black, red, or blue process</a:t>
              </a:r>
              <a:endParaRPr lang="en-US" b="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E712989-25CA-9C12-DC77-9684CC9C44D3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6447309" y="4924928"/>
              <a:ext cx="78551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B0F645-29DE-D0E8-6C70-EAB477190903}"/>
                </a:ext>
              </a:extLst>
            </p:cNvPr>
            <p:cNvSpPr/>
            <p:nvPr/>
          </p:nvSpPr>
          <p:spPr>
            <a:xfrm>
              <a:off x="7229733" y="4590873"/>
              <a:ext cx="4614180" cy="595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404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EA9D-7A81-AEBD-C361-BFB40A58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nhppp</a:t>
            </a:r>
            <a:r>
              <a:rPr lang="en-US" dirty="0"/>
              <a:t> simulates correctly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9D634F5-17EE-DBBA-EB37-1BBF2ED0E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49404" b="10269"/>
          <a:stretch/>
        </p:blipFill>
        <p:spPr>
          <a:xfrm>
            <a:off x="582091" y="2384853"/>
            <a:ext cx="3308403" cy="3211341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7FBA102-3261-19C5-2FE9-4E45DB5A7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87796" y="1315571"/>
            <a:ext cx="7525900" cy="5315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0C7E5-9928-25C9-D86B-326C39E0A902}"/>
              </a:ext>
            </a:extLst>
          </p:cNvPr>
          <p:cNvSpPr txBox="1"/>
          <p:nvPr/>
        </p:nvSpPr>
        <p:spPr>
          <a:xfrm>
            <a:off x="10460611" y="6510809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PLoS</a:t>
            </a:r>
            <a:r>
              <a:rPr lang="en-US" dirty="0"/>
              <a:t> ONE 2024</a:t>
            </a:r>
          </a:p>
        </p:txBody>
      </p:sp>
    </p:spTree>
    <p:extLst>
      <p:ext uri="{BB962C8B-B14F-4D97-AF65-F5344CB8AC3E}">
        <p14:creationId xmlns:p14="http://schemas.microsoft.com/office/powerpoint/2010/main" val="2076165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237A-73FB-F137-A5A5-4B9F942A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other packages do not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339A5CB-1D3F-3ED7-6E4E-A747D7395C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404" b="10269"/>
          <a:stretch/>
        </p:blipFill>
        <p:spPr>
          <a:xfrm>
            <a:off x="582091" y="2384853"/>
            <a:ext cx="3308403" cy="321134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37CD26-6A09-573C-3625-7A2B37E82A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9270A3E-2971-88A1-240E-3D476C46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74" y="1362188"/>
            <a:ext cx="7424526" cy="5313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6FE4CF-257B-9CCC-3A32-4D17D0798DF0}"/>
              </a:ext>
            </a:extLst>
          </p:cNvPr>
          <p:cNvSpPr txBox="1"/>
          <p:nvPr/>
        </p:nvSpPr>
        <p:spPr>
          <a:xfrm>
            <a:off x="10460611" y="6510809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PLoS</a:t>
            </a:r>
            <a:r>
              <a:rPr lang="en-US" dirty="0"/>
              <a:t> ONE 2024</a:t>
            </a:r>
          </a:p>
        </p:txBody>
      </p:sp>
    </p:spTree>
    <p:extLst>
      <p:ext uri="{BB962C8B-B14F-4D97-AF65-F5344CB8AC3E}">
        <p14:creationId xmlns:p14="http://schemas.microsoft.com/office/powerpoint/2010/main" val="42430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CBC-7A3C-E41A-CDF8-44813F115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DE08-11E7-BB98-CB32-F86C34A4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25038-D3A4-2946-C669-9A7FA7DA4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31" y="3154983"/>
            <a:ext cx="11734294" cy="3502883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72E574E-214D-5F7D-3310-9F4225FE05A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9332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Discrete-event simulation</a:t>
            </a:r>
            <a:r>
              <a:rPr lang="en-US" dirty="0"/>
              <a:t> works with event-generating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910EE-6A70-14A9-A23F-C635B428781E}"/>
                  </a:ext>
                </a:extLst>
              </p:cNvPr>
              <p:cNvSpPr txBox="1"/>
              <p:nvPr/>
            </p:nvSpPr>
            <p:spPr>
              <a:xfrm>
                <a:off x="3200400" y="2818317"/>
                <a:ext cx="632930" cy="523220"/>
              </a:xfrm>
              <a:prstGeom prst="rect">
                <a:avLst/>
              </a:prstGeom>
              <a:solidFill>
                <a:schemeClr val="bg1">
                  <a:alpha val="41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910EE-6A70-14A9-A23F-C635B428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18317"/>
                <a:ext cx="632930" cy="523220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3C16E-A41E-E3E5-5A9B-BB8802DC29AA}"/>
                  </a:ext>
                </a:extLst>
              </p:cNvPr>
              <p:cNvSpPr txBox="1"/>
              <p:nvPr/>
            </p:nvSpPr>
            <p:spPr>
              <a:xfrm>
                <a:off x="3538682" y="4101893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3C16E-A41E-E3E5-5A9B-BB8802DC2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82" y="4101893"/>
                <a:ext cx="632930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E731DC-3F03-7A7C-F590-7B6BFADA8BBD}"/>
                  </a:ext>
                </a:extLst>
              </p:cNvPr>
              <p:cNvSpPr txBox="1"/>
              <p:nvPr/>
            </p:nvSpPr>
            <p:spPr>
              <a:xfrm>
                <a:off x="2119764" y="3840283"/>
                <a:ext cx="6246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E731DC-3F03-7A7C-F590-7B6BFADA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64" y="3840283"/>
                <a:ext cx="624658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41482-08FD-9A30-EDF4-E064181DD56C}"/>
                  </a:ext>
                </a:extLst>
              </p:cNvPr>
              <p:cNvSpPr txBox="1"/>
              <p:nvPr/>
            </p:nvSpPr>
            <p:spPr>
              <a:xfrm>
                <a:off x="4807639" y="4088225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41482-08FD-9A30-EDF4-E064181D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39" y="4088225"/>
                <a:ext cx="632930" cy="523220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BCFBB0-7657-F9C4-142A-16D057075D8A}"/>
                  </a:ext>
                </a:extLst>
              </p:cNvPr>
              <p:cNvSpPr txBox="1"/>
              <p:nvPr/>
            </p:nvSpPr>
            <p:spPr>
              <a:xfrm>
                <a:off x="6076597" y="4101893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BCFBB0-7657-F9C4-142A-16D05707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597" y="4101893"/>
                <a:ext cx="632930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EA36A-84DF-12B8-DE2B-0A81E48DB1CA}"/>
                  </a:ext>
                </a:extLst>
              </p:cNvPr>
              <p:cNvSpPr txBox="1"/>
              <p:nvPr/>
            </p:nvSpPr>
            <p:spPr>
              <a:xfrm>
                <a:off x="7443588" y="4088225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EA36A-84DF-12B8-DE2B-0A81E48D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588" y="4088225"/>
                <a:ext cx="632930" cy="523220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3EC3897-4036-9A33-AE63-34ED5F789392}"/>
              </a:ext>
            </a:extLst>
          </p:cNvPr>
          <p:cNvSpPr txBox="1"/>
          <p:nvPr/>
        </p:nvSpPr>
        <p:spPr>
          <a:xfrm>
            <a:off x="9556593" y="6505534"/>
            <a:ext cx="264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Thanks to Carlos Pineda</a:t>
            </a:r>
          </a:p>
        </p:txBody>
      </p:sp>
    </p:spTree>
    <p:extLst>
      <p:ext uri="{BB962C8B-B14F-4D97-AF65-F5344CB8AC3E}">
        <p14:creationId xmlns:p14="http://schemas.microsoft.com/office/powerpoint/2010/main" val="3242309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BAD9-91A1-3507-9FFB-5457EFA3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51886" cy="1325563"/>
          </a:xfrm>
        </p:spPr>
        <p:txBody>
          <a:bodyPr/>
          <a:lstStyle/>
          <a:p>
            <a:r>
              <a:rPr lang="en-US" dirty="0"/>
              <a:t>… and are slower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89B3D-2EDC-81FA-8EF4-9B8954B0A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042" y="187307"/>
            <a:ext cx="8308088" cy="6164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FD4B-C3A8-A44D-E160-E98E1D9A0172}"/>
              </a:ext>
            </a:extLst>
          </p:cNvPr>
          <p:cNvSpPr txBox="1"/>
          <p:nvPr/>
        </p:nvSpPr>
        <p:spPr>
          <a:xfrm>
            <a:off x="10460611" y="6510809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PLoS</a:t>
            </a:r>
            <a:r>
              <a:rPr lang="en-US" dirty="0"/>
              <a:t> ONE 2024</a:t>
            </a:r>
          </a:p>
        </p:txBody>
      </p:sp>
    </p:spTree>
    <p:extLst>
      <p:ext uri="{BB962C8B-B14F-4D97-AF65-F5344CB8AC3E}">
        <p14:creationId xmlns:p14="http://schemas.microsoft.com/office/powerpoint/2010/main" val="9609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74D90E-5F3D-18FD-5365-FE17565E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37" y="389838"/>
            <a:ext cx="2844114" cy="3737319"/>
          </a:xfrm>
        </p:spPr>
        <p:txBody>
          <a:bodyPr>
            <a:normAutofit/>
          </a:bodyPr>
          <a:lstStyle/>
          <a:p>
            <a:r>
              <a:rPr lang="en-US" dirty="0"/>
              <a:t>See vignettes at </a:t>
            </a:r>
            <a:br>
              <a:rPr lang="en-US" dirty="0"/>
            </a:br>
            <a:r>
              <a:rPr lang="en-US" dirty="0"/>
              <a:t>package 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F12B1-8E4D-5629-4CF1-B0F4A7EDA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074" y="605482"/>
            <a:ext cx="8840926" cy="5449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F55BE-8C96-4417-9F55-261BC8CFE41B}"/>
              </a:ext>
            </a:extLst>
          </p:cNvPr>
          <p:cNvSpPr txBox="1"/>
          <p:nvPr/>
        </p:nvSpPr>
        <p:spPr>
          <a:xfrm>
            <a:off x="7080422" y="6394022"/>
            <a:ext cx="479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https://bladder-ca.github.io/nhppp/index.html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4211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38E6-1061-4D62-AAEA-A61BCB78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materials on a public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6735-3B9A-917F-2941-F24D172B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expository materials and example code are available at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https://github.com/ttrikalin/des-R-course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choose the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2025_cisnet </a:t>
            </a:r>
            <a:r>
              <a:rPr lang="en-US" dirty="0"/>
              <a:t>release for today’s talk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76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2573-95FD-FD3C-CC14-6C777667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at the 47</a:t>
            </a:r>
            <a:r>
              <a:rPr lang="en-US" baseline="30000" dirty="0"/>
              <a:t>th</a:t>
            </a:r>
            <a:r>
              <a:rPr lang="en-US" dirty="0"/>
              <a:t> Annual SMDM in Michigan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6C3690-C078-42C4-28B1-A4FED449F0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1616" y="1936201"/>
            <a:ext cx="5624384" cy="350386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E8D2ECA-A501-F8E0-C795-31CA157759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1513" y="1825625"/>
            <a:ext cx="4842973" cy="43513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44145D-1144-D9C7-CBAC-4DAA2612A862}"/>
              </a:ext>
            </a:extLst>
          </p:cNvPr>
          <p:cNvSpPr/>
          <p:nvPr/>
        </p:nvSpPr>
        <p:spPr>
          <a:xfrm>
            <a:off x="5511113" y="4176585"/>
            <a:ext cx="4487124" cy="1102842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5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B7A24-5802-61E6-A952-3B66938D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8B7277-7BDD-172E-5FFC-267B9E81E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31" y="3154983"/>
            <a:ext cx="11734294" cy="35028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003D504-0765-1AC7-9093-0FA27C6E0659}"/>
              </a:ext>
            </a:extLst>
          </p:cNvPr>
          <p:cNvGrpSpPr/>
          <p:nvPr/>
        </p:nvGrpSpPr>
        <p:grpSpPr>
          <a:xfrm>
            <a:off x="487939" y="1688252"/>
            <a:ext cx="10906558" cy="3563370"/>
            <a:chOff x="487939" y="1688252"/>
            <a:chExt cx="10906558" cy="35633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ACB9F2-7ECB-3B0F-141B-7F84BDFF574A}"/>
                </a:ext>
              </a:extLst>
            </p:cNvPr>
            <p:cNvSpPr/>
            <p:nvPr/>
          </p:nvSpPr>
          <p:spPr>
            <a:xfrm>
              <a:off x="1149178" y="2818317"/>
              <a:ext cx="9601200" cy="243330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41D7980-CC21-6953-6387-F4E1D7B216AD}"/>
                </a:ext>
              </a:extLst>
            </p:cNvPr>
            <p:cNvGrpSpPr/>
            <p:nvPr/>
          </p:nvGrpSpPr>
          <p:grpSpPr>
            <a:xfrm>
              <a:off x="487939" y="1704188"/>
              <a:ext cx="1322478" cy="1115835"/>
              <a:chOff x="487939" y="1704188"/>
              <a:chExt cx="1322478" cy="111583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12F152-A623-0B05-80B9-A2ABE7184EB0}"/>
                  </a:ext>
                </a:extLst>
              </p:cNvPr>
              <p:cNvSpPr txBox="1"/>
              <p:nvPr/>
            </p:nvSpPr>
            <p:spPr>
              <a:xfrm>
                <a:off x="487939" y="1704188"/>
                <a:ext cx="1322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start  being </a:t>
                </a:r>
              </a:p>
              <a:p>
                <a:r>
                  <a:rPr lang="en-US" i="1" dirty="0"/>
                  <a:t>at risk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1D68A1B-1D84-6162-9F8A-EF89A7A50106}"/>
                  </a:ext>
                </a:extLst>
              </p:cNvPr>
              <p:cNvCxnSpPr>
                <a:stCxn id="18" idx="2"/>
              </p:cNvCxnSpPr>
              <p:nvPr/>
            </p:nvCxnSpPr>
            <p:spPr>
              <a:xfrm flipH="1">
                <a:off x="1139580" y="2350519"/>
                <a:ext cx="9598" cy="4695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69DDB0-C52D-1229-981B-AF2FC153929D}"/>
                </a:ext>
              </a:extLst>
            </p:cNvPr>
            <p:cNvGrpSpPr/>
            <p:nvPr/>
          </p:nvGrpSpPr>
          <p:grpSpPr>
            <a:xfrm>
              <a:off x="10088627" y="1688252"/>
              <a:ext cx="1305870" cy="1115835"/>
              <a:chOff x="7588469" y="1513859"/>
              <a:chExt cx="1305870" cy="111583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812496-748A-1961-A67B-6D0AF28E086B}"/>
                  </a:ext>
                </a:extLst>
              </p:cNvPr>
              <p:cNvSpPr txBox="1"/>
              <p:nvPr/>
            </p:nvSpPr>
            <p:spPr>
              <a:xfrm>
                <a:off x="7588469" y="1513859"/>
                <a:ext cx="13058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stop  being </a:t>
                </a:r>
              </a:p>
              <a:p>
                <a:r>
                  <a:rPr lang="en-US" i="1" dirty="0"/>
                  <a:t>at risk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5A63B71-2E2E-32CD-701D-CEF5B5429A13}"/>
                  </a:ext>
                </a:extLst>
              </p:cNvPr>
              <p:cNvCxnSpPr>
                <a:stCxn id="21" idx="2"/>
              </p:cNvCxnSpPr>
              <p:nvPr/>
            </p:nvCxnSpPr>
            <p:spPr>
              <a:xfrm flipH="1">
                <a:off x="8240110" y="2160190"/>
                <a:ext cx="1294" cy="4695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3464D6-D551-2E0E-E83F-7B2BEB92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typology of event-generating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C279B4-A5D0-03A4-4F5C-1C550A73C470}"/>
                  </a:ext>
                </a:extLst>
              </p:cNvPr>
              <p:cNvSpPr txBox="1"/>
              <p:nvPr/>
            </p:nvSpPr>
            <p:spPr>
              <a:xfrm>
                <a:off x="3200400" y="2818317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C279B4-A5D0-03A4-4F5C-1C550A73C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18317"/>
                <a:ext cx="632930" cy="523220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3099B-4083-EB0F-BA81-64CF6718505B}"/>
                  </a:ext>
                </a:extLst>
              </p:cNvPr>
              <p:cNvSpPr txBox="1"/>
              <p:nvPr/>
            </p:nvSpPr>
            <p:spPr>
              <a:xfrm>
                <a:off x="3538682" y="4101893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3C16E-A41E-E3E5-5A9B-BB8802DC2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82" y="4101893"/>
                <a:ext cx="632930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EEAFB-3424-E082-CDC3-889FA9CB5214}"/>
                  </a:ext>
                </a:extLst>
              </p:cNvPr>
              <p:cNvSpPr txBox="1"/>
              <p:nvPr/>
            </p:nvSpPr>
            <p:spPr>
              <a:xfrm>
                <a:off x="2119764" y="3840283"/>
                <a:ext cx="6246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E731DC-3F03-7A7C-F590-7B6BFADA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64" y="3840283"/>
                <a:ext cx="624658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A059B7-3133-C4FD-D0FA-89AC8EE804EE}"/>
                  </a:ext>
                </a:extLst>
              </p:cNvPr>
              <p:cNvSpPr txBox="1"/>
              <p:nvPr/>
            </p:nvSpPr>
            <p:spPr>
              <a:xfrm>
                <a:off x="4807639" y="4088225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41482-08FD-9A30-EDF4-E064181D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39" y="4088225"/>
                <a:ext cx="632930" cy="523220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03D312-A214-E2C2-87B6-5A364233ADAA}"/>
                  </a:ext>
                </a:extLst>
              </p:cNvPr>
              <p:cNvSpPr txBox="1"/>
              <p:nvPr/>
            </p:nvSpPr>
            <p:spPr>
              <a:xfrm>
                <a:off x="6076597" y="4101893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BCFBB0-7657-F9C4-142A-16D05707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597" y="4101893"/>
                <a:ext cx="632930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A39692-A0B9-9E78-4FD0-41751287F1FB}"/>
                  </a:ext>
                </a:extLst>
              </p:cNvPr>
              <p:cNvSpPr txBox="1"/>
              <p:nvPr/>
            </p:nvSpPr>
            <p:spPr>
              <a:xfrm>
                <a:off x="7443588" y="4088225"/>
                <a:ext cx="6329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EA36A-84DF-12B8-DE2B-0A81E48D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588" y="4088225"/>
                <a:ext cx="632930" cy="523220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87D44C-1DB3-A795-1EEA-D63223DA83B2}"/>
              </a:ext>
            </a:extLst>
          </p:cNvPr>
          <p:cNvSpPr txBox="1"/>
          <p:nvPr/>
        </p:nvSpPr>
        <p:spPr>
          <a:xfrm>
            <a:off x="9556593" y="6505534"/>
            <a:ext cx="264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Thanks to Carlos Pineda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A58CC-89B3-58DD-51B1-37BBE4EEC46C}"/>
              </a:ext>
            </a:extLst>
          </p:cNvPr>
          <p:cNvSpPr txBox="1"/>
          <p:nvPr/>
        </p:nvSpPr>
        <p:spPr>
          <a:xfrm>
            <a:off x="8686480" y="2801984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simulation window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2966CD-4450-3299-275E-81EE1386DEAA}"/>
              </a:ext>
            </a:extLst>
          </p:cNvPr>
          <p:cNvGrpSpPr/>
          <p:nvPr/>
        </p:nvGrpSpPr>
        <p:grpSpPr>
          <a:xfrm>
            <a:off x="3669957" y="1864757"/>
            <a:ext cx="1824825" cy="1121893"/>
            <a:chOff x="3669957" y="1864757"/>
            <a:chExt cx="1824825" cy="11218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17287B-12C4-92F8-FD19-8A6F5AE39D8D}"/>
                </a:ext>
              </a:extLst>
            </p:cNvPr>
            <p:cNvSpPr txBox="1"/>
            <p:nvPr/>
          </p:nvSpPr>
          <p:spPr>
            <a:xfrm>
              <a:off x="3795021" y="1864757"/>
              <a:ext cx="1699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Black process: </a:t>
              </a:r>
            </a:p>
            <a:p>
              <a:r>
                <a:rPr lang="en-US" i="1" dirty="0"/>
                <a:t>Exactly 1 event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DE260C4-F4B4-1723-996C-685277620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9957" y="2451044"/>
              <a:ext cx="185190" cy="535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32DB70-78EE-1B86-C448-DEF14405CF75}"/>
              </a:ext>
            </a:extLst>
          </p:cNvPr>
          <p:cNvGrpSpPr/>
          <p:nvPr/>
        </p:nvGrpSpPr>
        <p:grpSpPr>
          <a:xfrm>
            <a:off x="8012070" y="3638717"/>
            <a:ext cx="2249943" cy="689540"/>
            <a:chOff x="3669957" y="2297110"/>
            <a:chExt cx="2249943" cy="6895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4B4923-FFFF-A88F-A941-E794F57FB777}"/>
                </a:ext>
              </a:extLst>
            </p:cNvPr>
            <p:cNvSpPr txBox="1"/>
            <p:nvPr/>
          </p:nvSpPr>
          <p:spPr>
            <a:xfrm>
              <a:off x="4225654" y="2297110"/>
              <a:ext cx="16942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Red process: 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At most 1 event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E9E1E8D-4A52-262E-F038-8F8A910D16A7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3669957" y="2620276"/>
              <a:ext cx="555697" cy="3663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79D01C-0894-FD11-490C-E7EECAC7F1D2}"/>
              </a:ext>
            </a:extLst>
          </p:cNvPr>
          <p:cNvGrpSpPr/>
          <p:nvPr/>
        </p:nvGrpSpPr>
        <p:grpSpPr>
          <a:xfrm>
            <a:off x="1188623" y="4276222"/>
            <a:ext cx="1590756" cy="803346"/>
            <a:chOff x="4292758" y="3576482"/>
            <a:chExt cx="1590756" cy="80334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B9E00B-DD7F-21E2-E543-D2AF3CC17EF0}"/>
                </a:ext>
              </a:extLst>
            </p:cNvPr>
            <p:cNvSpPr txBox="1"/>
            <p:nvPr/>
          </p:nvSpPr>
          <p:spPr>
            <a:xfrm>
              <a:off x="4292758" y="3733497"/>
              <a:ext cx="1590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432FF"/>
                  </a:solidFill>
                </a:rPr>
                <a:t>Blue process: </a:t>
              </a:r>
            </a:p>
            <a:p>
              <a:r>
                <a:rPr lang="en-US" i="1" dirty="0">
                  <a:solidFill>
                    <a:srgbClr val="0432FF"/>
                  </a:solidFill>
                </a:rPr>
                <a:t>0, 1, … events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8F4BD99-FFC4-C7C0-8A56-F1AE8F0BE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4552" y="3576482"/>
              <a:ext cx="323362" cy="157015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0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1382-C93C-7AFA-09D0-D30043DAC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6F6F-C2DC-87CD-B2D2-AC259DED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building blocks of a 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9FB5-95A6-9CEC-0700-4BFDE2773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2792" y="1757188"/>
            <a:ext cx="5181600" cy="41115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Events that happen exactly once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Events that happen 0 or 1 times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Events that happen 0, 1, … times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EEA2C-703C-8223-665A-0555D16B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94" y="1200102"/>
            <a:ext cx="30480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74D3D3-CE26-AE70-29C1-503D1EB8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94" y="2986140"/>
            <a:ext cx="30480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6D61DE-0C1A-EBAC-8333-04EE59BD9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394" y="4772177"/>
            <a:ext cx="3048000" cy="1828800"/>
          </a:xfrm>
          <a:prstGeom prst="rect">
            <a:avLst/>
          </a:prstGeom>
        </p:spPr>
      </p:pic>
      <p:pic>
        <p:nvPicPr>
          <p:cNvPr id="8" name="Picture 7" descr="A red lego block on a black background&#10;&#10;Description automatically generated">
            <a:extLst>
              <a:ext uri="{FF2B5EF4-FFF2-40B4-BE49-F238E27FC236}">
                <a16:creationId xmlns:a16="http://schemas.microsoft.com/office/drawing/2014/main" id="{39C96234-8839-1E55-18E5-575EDE4A6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2650" y="3205593"/>
            <a:ext cx="1470513" cy="956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905F3-E376-D4CA-68DC-5309002C9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86" y="1504902"/>
            <a:ext cx="12954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8616C-22FD-B1B7-B48A-EEFF2DB6C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986" y="4988078"/>
            <a:ext cx="1265699" cy="9517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9BF9F0-82F0-55D8-5559-CC49B98A6E30}"/>
              </a:ext>
            </a:extLst>
          </p:cNvPr>
          <p:cNvGrpSpPr/>
          <p:nvPr/>
        </p:nvGrpSpPr>
        <p:grpSpPr>
          <a:xfrm>
            <a:off x="8259051" y="180943"/>
            <a:ext cx="1322478" cy="1115835"/>
            <a:chOff x="7588469" y="1513859"/>
            <a:chExt cx="1322478" cy="11158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76EECA-F05F-F6AD-9F72-670195E8497A}"/>
                </a:ext>
              </a:extLst>
            </p:cNvPr>
            <p:cNvSpPr txBox="1"/>
            <p:nvPr/>
          </p:nvSpPr>
          <p:spPr>
            <a:xfrm>
              <a:off x="7588469" y="1513859"/>
              <a:ext cx="13224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start  being </a:t>
              </a:r>
            </a:p>
            <a:p>
              <a:r>
                <a:rPr lang="en-US" i="1" dirty="0"/>
                <a:t>at risk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A4A9E5A-24FB-FBE3-AFDB-18623EA605AD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8240110" y="2160190"/>
              <a:ext cx="9598" cy="4695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A58547-D178-C478-C0BC-FF90F213D14E}"/>
              </a:ext>
            </a:extLst>
          </p:cNvPr>
          <p:cNvGrpSpPr/>
          <p:nvPr/>
        </p:nvGrpSpPr>
        <p:grpSpPr>
          <a:xfrm>
            <a:off x="9956845" y="188815"/>
            <a:ext cx="1305870" cy="1115835"/>
            <a:chOff x="7588469" y="1513859"/>
            <a:chExt cx="1305870" cy="11158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BAA9B6-9BFD-F604-DDBD-2D0363EF137C}"/>
                </a:ext>
              </a:extLst>
            </p:cNvPr>
            <p:cNvSpPr txBox="1"/>
            <p:nvPr/>
          </p:nvSpPr>
          <p:spPr>
            <a:xfrm>
              <a:off x="7588469" y="1513859"/>
              <a:ext cx="1305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stop  being </a:t>
              </a:r>
            </a:p>
            <a:p>
              <a:r>
                <a:rPr lang="en-US" i="1" dirty="0"/>
                <a:t>at risk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295820-E2FC-FCA2-F2CA-4F6A1BD53172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8240110" y="2160190"/>
              <a:ext cx="1294" cy="4695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9D1A97-2AC4-A7CC-4A2F-6F12ED5360AC}"/>
              </a:ext>
            </a:extLst>
          </p:cNvPr>
          <p:cNvGrpSpPr/>
          <p:nvPr/>
        </p:nvGrpSpPr>
        <p:grpSpPr>
          <a:xfrm>
            <a:off x="10128419" y="2001072"/>
            <a:ext cx="1310509" cy="498858"/>
            <a:chOff x="9228218" y="3807226"/>
            <a:chExt cx="1335545" cy="4988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573AF3-7FF5-69C6-D044-BDA739C287E6}"/>
                </a:ext>
              </a:extLst>
            </p:cNvPr>
            <p:cNvSpPr txBox="1"/>
            <p:nvPr/>
          </p:nvSpPr>
          <p:spPr>
            <a:xfrm>
              <a:off x="9786242" y="3936752"/>
              <a:ext cx="777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event 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53310BE-89D0-6A26-536F-A6B8B0EDD4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8218" y="3807226"/>
              <a:ext cx="669529" cy="194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933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2434</Words>
  <Application>Microsoft Macintosh PowerPoint</Application>
  <PresentationFormat>Widescreen</PresentationFormat>
  <Paragraphs>427</Paragraphs>
  <Slides>73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Aptos</vt:lpstr>
      <vt:lpstr>Aptos Display</vt:lpstr>
      <vt:lpstr>Arial</vt:lpstr>
      <vt:lpstr>Cambria Math</vt:lpstr>
      <vt:lpstr>Courier New</vt:lpstr>
      <vt:lpstr>Georgia</vt:lpstr>
      <vt:lpstr>Office Theme</vt:lpstr>
      <vt:lpstr>Advanced Discrete Event Simulation in R</vt:lpstr>
      <vt:lpstr>Disclosures</vt:lpstr>
      <vt:lpstr>Outline</vt:lpstr>
      <vt:lpstr>Outline</vt:lpstr>
      <vt:lpstr>Background</vt:lpstr>
      <vt:lpstr>Background</vt:lpstr>
      <vt:lpstr>Background</vt:lpstr>
      <vt:lpstr>A typology of event-generating processes</vt:lpstr>
      <vt:lpstr>The building blocks of a DES</vt:lpstr>
      <vt:lpstr>Graphical notation: Chained events (in series)</vt:lpstr>
      <vt:lpstr>Graphical notation: Competing events (parallel)</vt:lpstr>
      <vt:lpstr>A simple DES model</vt:lpstr>
      <vt:lpstr>Outline</vt:lpstr>
      <vt:lpstr>The building block</vt:lpstr>
      <vt:lpstr>The point process</vt:lpstr>
      <vt:lpstr>The point process</vt:lpstr>
      <vt:lpstr>The point process</vt:lpstr>
      <vt:lpstr>The point process</vt:lpstr>
      <vt:lpstr>The point process</vt:lpstr>
      <vt:lpstr>The point process</vt:lpstr>
      <vt:lpstr>The point process</vt:lpstr>
      <vt:lpstr>The point process</vt:lpstr>
      <vt:lpstr>Modeling non-repeatable events</vt:lpstr>
      <vt:lpstr>Modeling repeatable events</vt:lpstr>
      <vt:lpstr>The Poisson point process</vt:lpstr>
      <vt:lpstr>The Poisson point process</vt:lpstr>
      <vt:lpstr>The Poisson point process (in English)</vt:lpstr>
      <vt:lpstr>The Poisson point process (in English)</vt:lpstr>
      <vt:lpstr>The Poisson point process (in English)</vt:lpstr>
      <vt:lpstr>The Poisson point process (in English)</vt:lpstr>
      <vt:lpstr>The intensity function λ in the example</vt:lpstr>
      <vt:lpstr>The intensity function λ in the example</vt:lpstr>
      <vt:lpstr>Time-homogeneous and non-homogeneous</vt:lpstr>
      <vt:lpstr>All events vs earliest event in the example</vt:lpstr>
      <vt:lpstr>All events vs earliest event, different example</vt:lpstr>
      <vt:lpstr>The three important functions </vt:lpstr>
      <vt:lpstr>Intensity and cumulative intensity functions</vt:lpstr>
      <vt:lpstr>Intensity and cumulative intensity functions</vt:lpstr>
      <vt:lpstr>Intensity and cumulative intensity functions</vt:lpstr>
      <vt:lpstr>Cumulative intensity function and its inverse</vt:lpstr>
      <vt:lpstr>Duality with the Poisson counting process </vt:lpstr>
      <vt:lpstr>Outline</vt:lpstr>
      <vt:lpstr>Three important properties for sampling</vt:lpstr>
      <vt:lpstr>Overview of the sampling strategy </vt:lpstr>
      <vt:lpstr>1. Sampling from a PPP is easy</vt:lpstr>
      <vt:lpstr>Constant intensity function (homogeneous PPP)</vt:lpstr>
      <vt:lpstr>2. Memorylessness: Sampling from piecewise constant NHPPP is peasy</vt:lpstr>
      <vt:lpstr>Piecewise constant intensity function (NHPPP)</vt:lpstr>
      <vt:lpstr>3. Composability: Sampling NHPPPs when you know λ(t) reduces to sampling from a PPP (#1) or piecewise constant NHPPP (#2)*</vt:lpstr>
      <vt:lpstr>Composability</vt:lpstr>
      <vt:lpstr>NHPPP, where you know λ(t) : Thinning</vt:lpstr>
      <vt:lpstr>NHPPP, where you know λ(t) : Thinning</vt:lpstr>
      <vt:lpstr>NHPPP, where you know λ(t) : Thinning</vt:lpstr>
      <vt:lpstr>NHPPP, where you know λ(t) : Thinning</vt:lpstr>
      <vt:lpstr>NHPPP, where you know λ(t) : Thinning</vt:lpstr>
      <vt:lpstr>NHPPP, where you know λ(t): Thinning</vt:lpstr>
      <vt:lpstr>Thinning, efficiency</vt:lpstr>
      <vt:lpstr>Thinning, efficiency</vt:lpstr>
      <vt:lpstr>Thinning, efficiency</vt:lpstr>
      <vt:lpstr>4. Transmutability of time: Sampling NHPPPs when you know Λ, Λ^(-1) reduces to sampling from a PPP with rate one (#1) *</vt:lpstr>
      <vt:lpstr>Transmutability</vt:lpstr>
      <vt:lpstr>Transmutability</vt:lpstr>
      <vt:lpstr>A nice u is Λ (and then u^(-1) is Λ^(-1))</vt:lpstr>
      <vt:lpstr>Transmutability</vt:lpstr>
      <vt:lpstr>More in these works…</vt:lpstr>
      <vt:lpstr>Outline</vt:lpstr>
      <vt:lpstr>nhppp from CRAN </vt:lpstr>
      <vt:lpstr>nhppp simulates correctly</vt:lpstr>
      <vt:lpstr>…but other packages do not</vt:lpstr>
      <vt:lpstr>… and are slower</vt:lpstr>
      <vt:lpstr>See vignettes at  package site</vt:lpstr>
      <vt:lpstr>All materials on a public GitHub repository</vt:lpstr>
      <vt:lpstr>Join us at the 47th Annual SMDM in Michigan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Trikalinos</dc:creator>
  <cp:lastModifiedBy>Thomas Trikalinos</cp:lastModifiedBy>
  <cp:revision>83</cp:revision>
  <dcterms:created xsi:type="dcterms:W3CDTF">2024-09-13T14:25:14Z</dcterms:created>
  <dcterms:modified xsi:type="dcterms:W3CDTF">2025-03-28T14:58:26Z</dcterms:modified>
</cp:coreProperties>
</file>